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42" r:id="rId2"/>
    <p:sldMasterId id="2147483754" r:id="rId3"/>
  </p:sldMasterIdLst>
  <p:notesMasterIdLst>
    <p:notesMasterId r:id="rId61"/>
  </p:notesMasterIdLst>
  <p:handoutMasterIdLst>
    <p:handoutMasterId r:id="rId62"/>
  </p:handoutMasterIdLst>
  <p:sldIdLst>
    <p:sldId id="297" r:id="rId4"/>
    <p:sldId id="290" r:id="rId5"/>
    <p:sldId id="296" r:id="rId6"/>
    <p:sldId id="298" r:id="rId7"/>
    <p:sldId id="292" r:id="rId8"/>
    <p:sldId id="299" r:id="rId9"/>
    <p:sldId id="293" r:id="rId10"/>
    <p:sldId id="300" r:id="rId11"/>
    <p:sldId id="301" r:id="rId12"/>
    <p:sldId id="302" r:id="rId13"/>
    <p:sldId id="303" r:id="rId14"/>
    <p:sldId id="307" r:id="rId15"/>
    <p:sldId id="308" r:id="rId16"/>
    <p:sldId id="309" r:id="rId17"/>
    <p:sldId id="310" r:id="rId18"/>
    <p:sldId id="311" r:id="rId19"/>
    <p:sldId id="312" r:id="rId20"/>
    <p:sldId id="313" r:id="rId21"/>
    <p:sldId id="314" r:id="rId22"/>
    <p:sldId id="315" r:id="rId23"/>
    <p:sldId id="316" r:id="rId24"/>
    <p:sldId id="320" r:id="rId25"/>
    <p:sldId id="321" r:id="rId26"/>
    <p:sldId id="322" r:id="rId27"/>
    <p:sldId id="327" r:id="rId28"/>
    <p:sldId id="328"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3" r:id="rId47"/>
    <p:sldId id="354" r:id="rId48"/>
    <p:sldId id="355" r:id="rId49"/>
    <p:sldId id="356" r:id="rId50"/>
    <p:sldId id="352" r:id="rId51"/>
    <p:sldId id="358" r:id="rId52"/>
    <p:sldId id="359" r:id="rId53"/>
    <p:sldId id="360" r:id="rId54"/>
    <p:sldId id="361" r:id="rId55"/>
    <p:sldId id="362" r:id="rId56"/>
    <p:sldId id="363" r:id="rId57"/>
    <p:sldId id="364" r:id="rId58"/>
    <p:sldId id="365" r:id="rId59"/>
    <p:sldId id="29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274"/>
    <a:srgbClr val="DFDFDF"/>
    <a:srgbClr val="3F6189"/>
    <a:srgbClr val="254E7E"/>
    <a:srgbClr val="1F8ABF"/>
    <a:srgbClr val="2523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85099" autoAdjust="0"/>
  </p:normalViewPr>
  <p:slideViewPr>
    <p:cSldViewPr snapToGrid="0">
      <p:cViewPr varScale="1">
        <p:scale>
          <a:sx n="63" d="100"/>
          <a:sy n="63" d="100"/>
        </p:scale>
        <p:origin x="10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cob.grant\Desktop\ECTRIMS%202018\Sympo%202\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cob.grant\Desktop\ECTRIMS%202018\Sympo%202\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cob.grant\Desktop\ECTRIMS%202018\Sympo%202\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96906099796213E-2"/>
          <c:y val="6.6451124650798624E-2"/>
          <c:w val="0.92427204771702987"/>
          <c:h val="0.76501464826330434"/>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4-21BF-482F-AC85-F3AA25DA7381}"/>
              </c:ext>
            </c:extLst>
          </c:dPt>
          <c:dPt>
            <c:idx val="1"/>
            <c:invertIfNegative val="0"/>
            <c:bubble3D val="0"/>
            <c:spPr>
              <a:solidFill>
                <a:srgbClr val="FFC832"/>
              </a:solidFill>
              <a:ln w="28575">
                <a:solidFill>
                  <a:schemeClr val="accent4">
                    <a:lumMod val="75000"/>
                  </a:schemeClr>
                </a:solidFill>
              </a:ln>
              <a:effectLst/>
            </c:spPr>
            <c:extLst xmlns:c16r2="http://schemas.microsoft.com/office/drawing/2015/06/chart">
              <c:ext xmlns:c16="http://schemas.microsoft.com/office/drawing/2014/chart" uri="{C3380CC4-5D6E-409C-BE32-E72D297353CC}">
                <c16:uniqueId val="{00000003-21BF-482F-AC85-F3AA25DA7381}"/>
              </c:ext>
            </c:extLst>
          </c:dPt>
          <c:dPt>
            <c:idx val="2"/>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2-21BF-482F-AC85-F3AA25DA7381}"/>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21BF-482F-AC85-F3AA25DA7381}"/>
              </c:ext>
            </c:extLst>
          </c:dPt>
          <c:val>
            <c:numRef>
              <c:f>Sheet2!$F$7:$F$10</c:f>
              <c:numCache>
                <c:formatCode>General</c:formatCode>
                <c:ptCount val="4"/>
                <c:pt idx="0">
                  <c:v>4</c:v>
                </c:pt>
                <c:pt idx="1">
                  <c:v>8</c:v>
                </c:pt>
                <c:pt idx="2">
                  <c:v>16</c:v>
                </c:pt>
                <c:pt idx="3">
                  <c:v>72</c:v>
                </c:pt>
              </c:numCache>
            </c:numRef>
          </c:val>
          <c:extLst xmlns:c16r2="http://schemas.microsoft.com/office/drawing/2015/06/chart">
            <c:ext xmlns:c16="http://schemas.microsoft.com/office/drawing/2014/chart" uri="{C3380CC4-5D6E-409C-BE32-E72D297353CC}">
              <c16:uniqueId val="{00000000-21BF-482F-AC85-F3AA25DA7381}"/>
            </c:ext>
          </c:extLst>
        </c:ser>
        <c:dLbls>
          <c:showLegendKey val="0"/>
          <c:showVal val="0"/>
          <c:showCatName val="0"/>
          <c:showSerName val="0"/>
          <c:showPercent val="0"/>
          <c:showBubbleSize val="0"/>
        </c:dLbls>
        <c:gapWidth val="90"/>
        <c:overlap val="36"/>
        <c:axId val="225461832"/>
        <c:axId val="225464576"/>
      </c:barChart>
      <c:catAx>
        <c:axId val="225461832"/>
        <c:scaling>
          <c:orientation val="maxMin"/>
        </c:scaling>
        <c:delete val="0"/>
        <c:axPos val="l"/>
        <c:majorTickMark val="none"/>
        <c:minorTickMark val="none"/>
        <c:tickLblPos val="none"/>
        <c:spPr>
          <a:noFill/>
          <a:ln w="1905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464576"/>
        <c:crosses val="autoZero"/>
        <c:auto val="1"/>
        <c:lblAlgn val="ctr"/>
        <c:lblOffset val="100"/>
        <c:noMultiLvlLbl val="0"/>
      </c:catAx>
      <c:valAx>
        <c:axId val="225464576"/>
        <c:scaling>
          <c:orientation val="minMax"/>
          <c:max val="150"/>
          <c:min val="0"/>
        </c:scaling>
        <c:delete val="0"/>
        <c:axPos val="b"/>
        <c:numFmt formatCode="General" sourceLinked="1"/>
        <c:majorTickMark val="none"/>
        <c:minorTickMark val="none"/>
        <c:tickLblPos val="nextTo"/>
        <c:spPr>
          <a:noFill/>
          <a:ln w="19050">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25461832"/>
        <c:crosses val="max"/>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E61E50"/>
            </a:solidFill>
            <a:ln w="28575">
              <a:solidFill>
                <a:srgbClr val="E61E50"/>
              </a:solidFill>
            </a:ln>
            <a:effectLst/>
          </c:spPr>
          <c:invertIfNegative val="0"/>
          <c:dPt>
            <c:idx val="0"/>
            <c:invertIfNegative val="0"/>
            <c:bubble3D val="0"/>
            <c:spPr>
              <a:solidFill>
                <a:schemeClr val="accent5">
                  <a:lumMod val="60000"/>
                  <a:lumOff val="40000"/>
                </a:schemeClr>
              </a:solidFill>
              <a:ln w="28575">
                <a:solidFill>
                  <a:srgbClr val="E61E50"/>
                </a:solidFill>
              </a:ln>
              <a:effectLst/>
            </c:spPr>
            <c:extLst xmlns:c16r2="http://schemas.microsoft.com/office/drawing/2015/06/chart">
              <c:ext xmlns:c16="http://schemas.microsoft.com/office/drawing/2014/chart" uri="{C3380CC4-5D6E-409C-BE32-E72D297353CC}">
                <c16:uniqueId val="{00000001-13D0-4B30-977F-A7236C76714F}"/>
              </c:ext>
            </c:extLst>
          </c:dPt>
          <c:val>
            <c:numRef>
              <c:f>Sheet2!$F$11:$F$12</c:f>
              <c:numCache>
                <c:formatCode>General</c:formatCode>
                <c:ptCount val="2"/>
                <c:pt idx="0">
                  <c:v>140</c:v>
                </c:pt>
                <c:pt idx="1">
                  <c:v>12</c:v>
                </c:pt>
              </c:numCache>
            </c:numRef>
          </c:val>
          <c:extLst xmlns:c16r2="http://schemas.microsoft.com/office/drawing/2015/06/chart">
            <c:ext xmlns:c16="http://schemas.microsoft.com/office/drawing/2014/chart" uri="{C3380CC4-5D6E-409C-BE32-E72D297353CC}">
              <c16:uniqueId val="{00000000-13D0-4B30-977F-A7236C76714F}"/>
            </c:ext>
          </c:extLst>
        </c:ser>
        <c:dLbls>
          <c:showLegendKey val="0"/>
          <c:showVal val="0"/>
          <c:showCatName val="0"/>
          <c:showSerName val="0"/>
          <c:showPercent val="0"/>
          <c:showBubbleSize val="0"/>
        </c:dLbls>
        <c:gapWidth val="0"/>
        <c:overlap val="36"/>
        <c:axId val="225460264"/>
        <c:axId val="225463008"/>
      </c:barChart>
      <c:catAx>
        <c:axId val="225460264"/>
        <c:scaling>
          <c:orientation val="maxMin"/>
        </c:scaling>
        <c:delete val="0"/>
        <c:axPos val="l"/>
        <c:majorTickMark val="none"/>
        <c:minorTickMark val="none"/>
        <c:tickLblPos val="none"/>
        <c:spPr>
          <a:noFill/>
          <a:ln w="1905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463008"/>
        <c:crosses val="autoZero"/>
        <c:auto val="1"/>
        <c:lblAlgn val="ctr"/>
        <c:lblOffset val="100"/>
        <c:noMultiLvlLbl val="0"/>
      </c:catAx>
      <c:valAx>
        <c:axId val="225463008"/>
        <c:scaling>
          <c:orientation val="minMax"/>
          <c:max val="150"/>
          <c:min val="0"/>
        </c:scaling>
        <c:delete val="0"/>
        <c:axPos val="b"/>
        <c:numFmt formatCode="General" sourceLinked="1"/>
        <c:majorTickMark val="none"/>
        <c:minorTickMark val="none"/>
        <c:tickLblPos val="nextTo"/>
        <c:spPr>
          <a:noFill/>
          <a:ln w="19050">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25460264"/>
        <c:crosses val="max"/>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w="28575">
              <a:solidFill>
                <a:schemeClr val="accent1"/>
              </a:solidFill>
            </a:ln>
            <a:effectLst/>
          </c:spPr>
          <c:invertIfNegative val="0"/>
          <c:dPt>
            <c:idx val="1"/>
            <c:invertIfNegative val="0"/>
            <c:bubble3D val="0"/>
            <c:spPr>
              <a:solidFill>
                <a:schemeClr val="accent1">
                  <a:lumMod val="40000"/>
                  <a:lumOff val="60000"/>
                </a:schemeClr>
              </a:solidFill>
              <a:ln w="28575">
                <a:solidFill>
                  <a:schemeClr val="accent1"/>
                </a:solidFill>
              </a:ln>
              <a:effectLst/>
            </c:spPr>
            <c:extLst xmlns:c16r2="http://schemas.microsoft.com/office/drawing/2015/06/chart">
              <c:ext xmlns:c16="http://schemas.microsoft.com/office/drawing/2014/chart" uri="{C3380CC4-5D6E-409C-BE32-E72D297353CC}">
                <c16:uniqueId val="{00000001-3D3A-40CC-BBFF-D42532A8E7C0}"/>
              </c:ext>
            </c:extLst>
          </c:dPt>
          <c:dPt>
            <c:idx val="2"/>
            <c:invertIfNegative val="0"/>
            <c:bubble3D val="0"/>
            <c:spPr>
              <a:solidFill>
                <a:schemeClr val="accent1">
                  <a:lumMod val="60000"/>
                  <a:lumOff val="40000"/>
                </a:schemeClr>
              </a:solidFill>
              <a:ln w="28575">
                <a:solidFill>
                  <a:schemeClr val="accent1"/>
                </a:solidFill>
              </a:ln>
              <a:effectLst/>
            </c:spPr>
            <c:extLst xmlns:c16r2="http://schemas.microsoft.com/office/drawing/2015/06/chart">
              <c:ext xmlns:c16="http://schemas.microsoft.com/office/drawing/2014/chart" uri="{C3380CC4-5D6E-409C-BE32-E72D297353CC}">
                <c16:uniqueId val="{00000002-3D3A-40CC-BBFF-D42532A8E7C0}"/>
              </c:ext>
            </c:extLst>
          </c:dPt>
          <c:val>
            <c:numRef>
              <c:f>Sheet2!$F$13:$F$15</c:f>
              <c:numCache>
                <c:formatCode>General</c:formatCode>
                <c:ptCount val="3"/>
                <c:pt idx="0">
                  <c:v>30</c:v>
                </c:pt>
                <c:pt idx="1">
                  <c:v>70</c:v>
                </c:pt>
                <c:pt idx="2">
                  <c:v>30</c:v>
                </c:pt>
              </c:numCache>
            </c:numRef>
          </c:val>
          <c:extLst xmlns:c16r2="http://schemas.microsoft.com/office/drawing/2015/06/chart">
            <c:ext xmlns:c16="http://schemas.microsoft.com/office/drawing/2014/chart" uri="{C3380CC4-5D6E-409C-BE32-E72D297353CC}">
              <c16:uniqueId val="{00000000-3D3A-40CC-BBFF-D42532A8E7C0}"/>
            </c:ext>
          </c:extLst>
        </c:ser>
        <c:dLbls>
          <c:showLegendKey val="0"/>
          <c:showVal val="0"/>
          <c:showCatName val="0"/>
          <c:showSerName val="0"/>
          <c:showPercent val="0"/>
          <c:showBubbleSize val="0"/>
        </c:dLbls>
        <c:gapWidth val="0"/>
        <c:overlap val="36"/>
        <c:axId val="225463792"/>
        <c:axId val="225457520"/>
      </c:barChart>
      <c:catAx>
        <c:axId val="225463792"/>
        <c:scaling>
          <c:orientation val="maxMin"/>
        </c:scaling>
        <c:delete val="0"/>
        <c:axPos val="l"/>
        <c:majorTickMark val="none"/>
        <c:minorTickMark val="none"/>
        <c:tickLblPos val="none"/>
        <c:spPr>
          <a:noFill/>
          <a:ln w="1905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457520"/>
        <c:crosses val="autoZero"/>
        <c:auto val="1"/>
        <c:lblAlgn val="ctr"/>
        <c:lblOffset val="100"/>
        <c:noMultiLvlLbl val="0"/>
      </c:catAx>
      <c:valAx>
        <c:axId val="225457520"/>
        <c:scaling>
          <c:orientation val="minMax"/>
          <c:max val="150"/>
          <c:min val="0"/>
        </c:scaling>
        <c:delete val="0"/>
        <c:axPos val="b"/>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5463792"/>
        <c:crosses val="max"/>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22982283464566"/>
          <c:y val="9.9914056353712088E-2"/>
          <c:w val="0.7666920521653543"/>
          <c:h val="0.8106037501924383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7B1D5"/>
              </a:solidFill>
              <a:ln>
                <a:noFill/>
              </a:ln>
              <a:effectLst/>
            </c:spPr>
            <c:extLst xmlns:c16r2="http://schemas.microsoft.com/office/drawing/2015/06/chart">
              <c:ext xmlns:c16="http://schemas.microsoft.com/office/drawing/2014/chart" uri="{C3380CC4-5D6E-409C-BE32-E72D297353CC}">
                <c16:uniqueId val="{00000001-D6EC-46D5-B264-88B4D534872E}"/>
              </c:ext>
            </c:extLst>
          </c:dPt>
          <c:dPt>
            <c:idx val="1"/>
            <c:invertIfNegative val="0"/>
            <c:bubble3D val="0"/>
            <c:spPr>
              <a:solidFill>
                <a:srgbClr val="FF9966"/>
              </a:solidFill>
              <a:ln>
                <a:noFill/>
              </a:ln>
              <a:effectLst/>
            </c:spPr>
            <c:extLst xmlns:c16r2="http://schemas.microsoft.com/office/drawing/2015/06/chart">
              <c:ext xmlns:c16="http://schemas.microsoft.com/office/drawing/2014/chart" uri="{C3380CC4-5D6E-409C-BE32-E72D297353CC}">
                <c16:uniqueId val="{00000000-D6EC-46D5-B264-88B4D534872E}"/>
              </c:ext>
            </c:extLst>
          </c:dPt>
          <c:cat>
            <c:strRef>
              <c:f>Sheet1!$A$2:$A$3</c:f>
              <c:strCache>
                <c:ptCount val="2"/>
                <c:pt idx="0">
                  <c:v>Natalizumab </c:v>
                </c:pt>
                <c:pt idx="1">
                  <c:v>Fingolimod</c:v>
                </c:pt>
              </c:strCache>
            </c:strRef>
          </c:cat>
          <c:val>
            <c:numRef>
              <c:f>Sheet1!$B$2:$B$3</c:f>
              <c:numCache>
                <c:formatCode>General</c:formatCode>
                <c:ptCount val="2"/>
                <c:pt idx="0">
                  <c:v>28</c:v>
                </c:pt>
                <c:pt idx="1">
                  <c:v>7.8</c:v>
                </c:pt>
              </c:numCache>
            </c:numRef>
          </c:val>
          <c:extLst xmlns:c16r2="http://schemas.microsoft.com/office/drawing/2015/06/chart">
            <c:ext xmlns:c16="http://schemas.microsoft.com/office/drawing/2014/chart" uri="{C3380CC4-5D6E-409C-BE32-E72D297353CC}">
              <c16:uniqueId val="{00000000-E5F7-4B53-AF16-6F4E6BA15353}"/>
            </c:ext>
          </c:extLst>
        </c:ser>
        <c:dLbls>
          <c:showLegendKey val="0"/>
          <c:showVal val="0"/>
          <c:showCatName val="0"/>
          <c:showSerName val="0"/>
          <c:showPercent val="0"/>
          <c:showBubbleSize val="0"/>
        </c:dLbls>
        <c:gapWidth val="182"/>
        <c:axId val="270405400"/>
        <c:axId val="270405792"/>
      </c:barChart>
      <c:catAx>
        <c:axId val="270405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70405792"/>
        <c:crosses val="autoZero"/>
        <c:auto val="1"/>
        <c:lblAlgn val="ctr"/>
        <c:lblOffset val="100"/>
        <c:noMultiLvlLbl val="0"/>
      </c:catAx>
      <c:valAx>
        <c:axId val="270405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0405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9FC8CE7-1D92-4ED8-9B78-B3F34B50F7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302116EF-A589-4531-A64F-388D44391E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DAD24-6A75-4FA6-AAD7-A3CC55B1FDB7}" type="datetimeFigureOut">
              <a:rPr lang="en-US" smtClean="0"/>
              <a:t>3/1/2021</a:t>
            </a:fld>
            <a:endParaRPr lang="en-US" dirty="0"/>
          </a:p>
        </p:txBody>
      </p:sp>
      <p:sp>
        <p:nvSpPr>
          <p:cNvPr id="4" name="Footer Placeholder 3">
            <a:extLst>
              <a:ext uri="{FF2B5EF4-FFF2-40B4-BE49-F238E27FC236}">
                <a16:creationId xmlns="" xmlns:a16="http://schemas.microsoft.com/office/drawing/2014/main" id="{B43A3A93-19EF-4A52-B948-FBD932A4E6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02616CEF-4CD6-48EC-9E2F-C094A2AE43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A11C34-04ED-431E-B9AF-8A9A0660B38F}" type="slidenum">
              <a:rPr lang="en-US" smtClean="0"/>
              <a:t>‹#›</a:t>
            </a:fld>
            <a:endParaRPr lang="en-US" dirty="0"/>
          </a:p>
        </p:txBody>
      </p:sp>
    </p:spTree>
    <p:extLst>
      <p:ext uri="{BB962C8B-B14F-4D97-AF65-F5344CB8AC3E}">
        <p14:creationId xmlns:p14="http://schemas.microsoft.com/office/powerpoint/2010/main" val="2334625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7DE17-AEDC-46EE-A6BB-465BD51C2A43}" type="datetimeFigureOut">
              <a:rPr lang="en-US" smtClean="0"/>
              <a:t>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3C56F-47D0-4CF2-8C72-9C4DD9FFD7D5}" type="slidenum">
              <a:rPr lang="en-US" smtClean="0"/>
              <a:t>‹#›</a:t>
            </a:fld>
            <a:endParaRPr lang="en-US" dirty="0"/>
          </a:p>
        </p:txBody>
      </p:sp>
    </p:spTree>
    <p:extLst>
      <p:ext uri="{BB962C8B-B14F-4D97-AF65-F5344CB8AC3E}">
        <p14:creationId xmlns:p14="http://schemas.microsoft.com/office/powerpoint/2010/main" val="44430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0" cap="none" spc="0" normalizeH="0" baseline="30000" noProof="0" dirty="0" err="1"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a</a:t>
            </a:r>
            <a:r>
              <a:rPr kumimoji="0" lang="en-GB" sz="1200" b="0" i="0" u="none" strike="noStrike" kern="0" cap="none" spc="0" normalizeH="0" baseline="0" noProof="0" dirty="0" err="1"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Slide</a:t>
            </a:r>
            <a:r>
              <a:rPr kumimoji="0" lang="en-GB" sz="1200" b="0" i="0" u="none" strike="noStrike" kern="0" cap="none" spc="0" normalizeH="0" baseline="0" noProof="0" dirty="0"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 prepared Apr 2020; EU labels accessed Apr 2020; </a:t>
            </a:r>
            <a:r>
              <a:rPr kumimoji="0" lang="en-GB" sz="1200" b="0" i="0" u="none" strike="noStrike" kern="0" cap="none" spc="0" normalizeH="0" baseline="30000" noProof="0" dirty="0"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b</a:t>
            </a:r>
            <a:r>
              <a:rPr kumimoji="0" lang="en-US" sz="1200" b="0" i="0" u="none" strike="noStrike" kern="0" cap="none" spc="0" normalizeH="0" baseline="0" noProof="0" dirty="0" smtClean="0">
                <a:ln>
                  <a:noFill/>
                </a:ln>
                <a:solidFill>
                  <a:prstClr val="white">
                    <a:lumMod val="50000"/>
                  </a:prstClr>
                </a:solidFill>
                <a:effectLst/>
                <a:uLnTx/>
                <a:uFillTx/>
                <a:latin typeface="Verdana" panose="020B0604030504040204" pitchFamily="34" charset="0"/>
                <a:ea typeface="Verdana" panose="020B0604030504040204" pitchFamily="34" charset="0"/>
                <a:cs typeface="+mn-cs"/>
              </a:rPr>
              <a:t>Frequency: Very common (≥1/10), Common (≥1/100 to &lt;1/10), Uncommon (≥1/1,000 to &lt;1/100),), Very rare (&lt;1/10,000); </a:t>
            </a:r>
            <a:r>
              <a:rPr kumimoji="0" lang="en-GB" sz="1200" b="0" i="0" u="none" strike="noStrike" kern="0" cap="none" spc="0" normalizeH="0" baseline="30000" noProof="0" dirty="0"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c</a:t>
            </a:r>
            <a:r>
              <a:rPr kumimoji="0" lang="en-US" sz="1200" b="0" i="0" u="none" strike="noStrike" kern="0" cap="none" spc="0" normalizeH="0" baseline="0" noProof="0" dirty="0"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The incidence of herpes zoster was higher during the period of grade 3 or 4 </a:t>
            </a:r>
            <a:r>
              <a:rPr kumimoji="0" lang="en-US" sz="1200" b="0" i="0" u="none" strike="noStrike" kern="0" cap="none" spc="0" normalizeH="0" baseline="0" noProof="0" dirty="0" err="1"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lymphopenia</a:t>
            </a:r>
            <a:r>
              <a:rPr kumimoji="0" lang="en-US" sz="1200" b="0" i="0" u="none" strike="noStrike" kern="0" cap="none" spc="0" normalizeH="0" baseline="0" noProof="0" dirty="0"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 (&lt;500 to 200 cells/mm³ or &lt;200 cells/mm³) compared to the time when the patients were not experiencing grade 3 or 4 </a:t>
            </a:r>
            <a:r>
              <a:rPr kumimoji="0" lang="en-US" sz="1200" b="0" i="0" u="none" strike="noStrike" kern="0" cap="none" spc="0" normalizeH="0" baseline="0" noProof="0" dirty="0" err="1"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lymphopenia</a:t>
            </a:r>
            <a:r>
              <a:rPr kumimoji="0" lang="en-US" sz="1200" b="0" i="0" u="none" strike="noStrike" kern="0" cap="none" spc="0" normalizeH="0" baseline="0" noProof="0" dirty="0" smtClean="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a:t>
            </a:r>
            <a:r>
              <a:rPr lang="en-US" sz="1200" kern="0" dirty="0" smtClean="0">
                <a:solidFill>
                  <a:prstClr val="white">
                    <a:lumMod val="50000"/>
                  </a:prstClr>
                </a:solidFill>
                <a:latin typeface="Verdana" panose="020B0604030504040204" pitchFamily="34" charset="0"/>
                <a:ea typeface="Verdana" panose="020B0604030504040204" pitchFamily="34" charset="0"/>
              </a:rPr>
              <a:t> Rare (≥1/10,000 to &lt;1/1,000</a:t>
            </a:r>
            <a:endParaRPr lang="en-US" dirty="0"/>
          </a:p>
        </p:txBody>
      </p:sp>
      <p:sp>
        <p:nvSpPr>
          <p:cNvPr id="4" name="Slide Number Placeholder 3"/>
          <p:cNvSpPr>
            <a:spLocks noGrp="1"/>
          </p:cNvSpPr>
          <p:nvPr>
            <p:ph type="sldNum" sz="quarter" idx="10"/>
          </p:nvPr>
        </p:nvSpPr>
        <p:spPr/>
        <p:txBody>
          <a:bodyPr/>
          <a:lstStyle/>
          <a:p>
            <a:fld id="{10E3C56F-47D0-4CF2-8C72-9C4DD9FFD7D5}" type="slidenum">
              <a:rPr lang="en-US" smtClean="0"/>
              <a:t>3</a:t>
            </a:fld>
            <a:endParaRPr lang="en-US" dirty="0"/>
          </a:p>
        </p:txBody>
      </p:sp>
    </p:spTree>
    <p:extLst>
      <p:ext uri="{BB962C8B-B14F-4D97-AF65-F5344CB8AC3E}">
        <p14:creationId xmlns:p14="http://schemas.microsoft.com/office/powerpoint/2010/main" val="63829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357188"/>
            <a:ext cx="4513262" cy="2538412"/>
          </a:xfrm>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pPr algn="l">
              <a:defRPr/>
            </a:pPr>
            <a:fld id="{DE65A257-99B8-4077-B5F5-27110763DFAC}" type="slidenum">
              <a:rPr lang="en-GB" sz="1000" smtClean="0">
                <a:solidFill>
                  <a:prstClr val="black"/>
                </a:solidFill>
              </a:rPr>
              <a:pPr algn="l">
                <a:defRPr/>
              </a:pPr>
              <a:t>4</a:t>
            </a:fld>
            <a:endParaRPr lang="en-GB" sz="1000">
              <a:solidFill>
                <a:prstClr val="black"/>
              </a:solidFill>
            </a:endParaRPr>
          </a:p>
        </p:txBody>
      </p:sp>
    </p:spTree>
    <p:extLst>
      <p:ext uri="{BB962C8B-B14F-4D97-AF65-F5344CB8AC3E}">
        <p14:creationId xmlns:p14="http://schemas.microsoft.com/office/powerpoint/2010/main" val="109620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3C56F-47D0-4CF2-8C72-9C4DD9FFD7D5}" type="slidenum">
              <a:rPr lang="en-US" smtClean="0"/>
              <a:t>6</a:t>
            </a:fld>
            <a:endParaRPr lang="en-US" dirty="0"/>
          </a:p>
        </p:txBody>
      </p:sp>
    </p:spTree>
    <p:extLst>
      <p:ext uri="{BB962C8B-B14F-4D97-AF65-F5344CB8AC3E}">
        <p14:creationId xmlns:p14="http://schemas.microsoft.com/office/powerpoint/2010/main" val="80443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2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2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39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5322CC-6DA5-4A2C-8DDD-37D6899C8B95}"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330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65C5F-01CA-45FE-9FC1-4318650322B1}"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6548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4D57E-C49D-49B5-A4D3-644F4B4C01B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52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2D196-66F5-4D52-A74B-8D579AF865BF}"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478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9FFCBA-1FA3-4577-9213-E97D1B3552B4}" type="datetime1">
              <a:rPr lang="en-US" smtClean="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9016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B34D6-C525-4B1C-87E0-DD0AB209B346}" type="datetime1">
              <a:rPr lang="en-US" smtClean="0"/>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340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DA1B2-EC19-4ABF-8739-E555BD77793F}" type="datetime1">
              <a:rPr lang="en-US" smtClean="0"/>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795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FBAAA-3116-4354-B015-8D69540DCF69}"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4138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24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C771D-A6DF-4639-AFB5-FF3764BA74BF}" type="datetime1">
              <a:rPr lang="en-US" smtClean="0"/>
              <a:t>3/1/2021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5184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24FF5-0E94-4C24-AE42-D628A9ECB44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66365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24FF5-0E94-4C24-AE42-D628A9ECB44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317235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09F5BA-CCA5-43A1-8E72-49585271A156}"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772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297D56-DBDA-4D58-89D3-00CCB524E982}"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653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F2E93-241E-4F6D-A06A-D1A10A774B71}"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226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2A04D4-2B5A-4FE4-B604-4F5D86EC9067}"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1802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D5A149-76CF-4C8A-95B8-AF8F0D64A48B}" type="datetime1">
              <a:rPr lang="en-US" smtClean="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330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B74F3D-9C6A-4849-9566-1331BD9831D5}" type="datetime1">
              <a:rPr lang="en-US" smtClean="0"/>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128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7CF2B-7385-4E19-8DA4-9651E656C791}" type="datetime1">
              <a:rPr lang="en-US" smtClean="0"/>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954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422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8906D-559C-4AAD-B93F-862E700A4EDE}"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00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EDC54-9D7B-44E9-BC09-59513B3CCFD8}"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680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24FF5-0E94-4C24-AE42-D628A9ECB44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96504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24FF5-0E94-4C24-AE42-D628A9ECB44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7051996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24FF5-0E94-4C24-AE42-D628A9ECB44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263796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24FF5-0E94-4C24-AE42-D628A9ECB44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21223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24FF5-0E94-4C24-AE42-D628A9ECB444}"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574186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05764-6A8E-4E34-AB58-60AE176622AB}"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525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B1E54E-8A2E-4F69-986D-AC45F1DC4A23}"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272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9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6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76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75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14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40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7906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40900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705622-2D1B-4B1A-B299-F3D7D709DDF1}"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3D0FD33-CA2E-40BB-BDB4-F2F5FB27DA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8311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ationalmssociety.org/coronavirus-covid-19-information/multiple-sclerosis-and-coronavirus"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2.xml"/><Relationship Id="rId7" Type="http://schemas.openxmlformats.org/officeDocument/2006/relationships/image" Target="../media/image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10" Type="http://schemas.openxmlformats.org/officeDocument/2006/relationships/chart" Target="../charts/chart3.xml"/><Relationship Id="rId4" Type="http://schemas.openxmlformats.org/officeDocument/2006/relationships/slideLayout" Target="../slideLayouts/slideLayout2.xml"/><Relationship Id="rId9"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gavi.org/vaccineswork/what-are-nucleic-acid-vaccines-and-how-could-they-be-used-against-covid-19"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26571-8D80-4E06-8059-B9E5B2318293}"/>
              </a:ext>
            </a:extLst>
          </p:cNvPr>
          <p:cNvSpPr>
            <a:spLocks noGrp="1"/>
          </p:cNvSpPr>
          <p:nvPr>
            <p:ph type="ctrTitle"/>
          </p:nvPr>
        </p:nvSpPr>
        <p:spPr>
          <a:xfrm>
            <a:off x="762001" y="399245"/>
            <a:ext cx="8839200" cy="3210916"/>
          </a:xfrm>
        </p:spPr>
        <p:txBody>
          <a:bodyPr anchor="ctr"/>
          <a:lstStyle/>
          <a:p>
            <a:pPr algn="ctr"/>
            <a:r>
              <a:rPr lang="en-US" b="1" dirty="0" smtClean="0">
                <a:solidFill>
                  <a:srgbClr val="FF0000"/>
                </a:solidFill>
                <a:effectLst>
                  <a:outerShdw blurRad="38100" dist="38100" dir="2700000" algn="tl">
                    <a:srgbClr val="000000">
                      <a:alpha val="43137"/>
                    </a:srgbClr>
                  </a:outerShdw>
                </a:effectLst>
              </a:rPr>
              <a:t>MS and COVID 19- updates</a:t>
            </a:r>
            <a:endParaRPr lang="en-US" b="1" dirty="0">
              <a:solidFill>
                <a:srgbClr val="FF0000"/>
              </a:solidFill>
            </a:endParaRPr>
          </a:p>
        </p:txBody>
      </p:sp>
      <p:sp>
        <p:nvSpPr>
          <p:cNvPr id="3" name="Subtitle 2">
            <a:extLst>
              <a:ext uri="{FF2B5EF4-FFF2-40B4-BE49-F238E27FC236}">
                <a16:creationId xmlns="" xmlns:a16="http://schemas.microsoft.com/office/drawing/2014/main" id="{0D11090B-D846-47CC-9264-3C8C0BA18C34}"/>
              </a:ext>
            </a:extLst>
          </p:cNvPr>
          <p:cNvSpPr>
            <a:spLocks noGrp="1"/>
          </p:cNvSpPr>
          <p:nvPr>
            <p:ph type="subTitle" idx="1"/>
          </p:nvPr>
        </p:nvSpPr>
        <p:spPr>
          <a:xfrm>
            <a:off x="762000" y="3541692"/>
            <a:ext cx="10686939" cy="1790164"/>
          </a:xfrm>
        </p:spPr>
        <p:txBody>
          <a:bodyPr>
            <a:noAutofit/>
          </a:bodyPr>
          <a:lstStyle/>
          <a:p>
            <a:pPr algn="ctr"/>
            <a:r>
              <a:rPr lang="en-US" sz="3600" b="1" dirty="0">
                <a:solidFill>
                  <a:srgbClr val="636274"/>
                </a:solidFill>
                <a:effectLst>
                  <a:outerShdw blurRad="38100" dist="38100" dir="2700000" algn="tl">
                    <a:srgbClr val="000000">
                      <a:alpha val="43137"/>
                    </a:srgbClr>
                  </a:outerShdw>
                </a:effectLst>
              </a:rPr>
              <a:t>Dr H. </a:t>
            </a:r>
            <a:r>
              <a:rPr lang="en-US" sz="3600" b="1" dirty="0" err="1">
                <a:solidFill>
                  <a:srgbClr val="636274"/>
                </a:solidFill>
                <a:effectLst>
                  <a:outerShdw blurRad="38100" dist="38100" dir="2700000" algn="tl">
                    <a:srgbClr val="000000">
                      <a:alpha val="43137"/>
                    </a:srgbClr>
                  </a:outerShdw>
                </a:effectLst>
              </a:rPr>
              <a:t>Ayromlou</a:t>
            </a:r>
            <a:endParaRPr lang="en-US" sz="3600" b="1" dirty="0">
              <a:solidFill>
                <a:srgbClr val="636274"/>
              </a:solidFill>
              <a:effectLst>
                <a:outerShdw blurRad="38100" dist="38100" dir="2700000" algn="tl">
                  <a:srgbClr val="000000">
                    <a:alpha val="43137"/>
                  </a:srgbClr>
                </a:outerShdw>
              </a:effectLst>
            </a:endParaRPr>
          </a:p>
          <a:p>
            <a:pPr algn="ctr"/>
            <a:r>
              <a:rPr lang="en-US" sz="3600" b="1" dirty="0">
                <a:solidFill>
                  <a:srgbClr val="636274"/>
                </a:solidFill>
                <a:effectLst>
                  <a:outerShdw blurRad="38100" dist="38100" dir="2700000" algn="tl">
                    <a:srgbClr val="000000">
                      <a:alpha val="43137"/>
                    </a:srgbClr>
                  </a:outerShdw>
                </a:effectLst>
              </a:rPr>
              <a:t>Professor of Neurology</a:t>
            </a:r>
          </a:p>
          <a:p>
            <a:pPr algn="ctr"/>
            <a:r>
              <a:rPr lang="en-US" sz="3600" b="1" dirty="0">
                <a:solidFill>
                  <a:srgbClr val="636274"/>
                </a:solidFill>
                <a:effectLst>
                  <a:outerShdw blurRad="38100" dist="38100" dir="2700000" algn="tl">
                    <a:srgbClr val="000000">
                      <a:alpha val="43137"/>
                    </a:srgbClr>
                  </a:outerShdw>
                </a:effectLst>
              </a:rPr>
              <a:t>Tabriz University of Medical Sciences</a:t>
            </a:r>
          </a:p>
        </p:txBody>
      </p:sp>
      <p:sp>
        <p:nvSpPr>
          <p:cNvPr id="10" name="Slide Number Placeholder 9">
            <a:extLst>
              <a:ext uri="{FF2B5EF4-FFF2-40B4-BE49-F238E27FC236}">
                <a16:creationId xmlns="" xmlns:a16="http://schemas.microsoft.com/office/drawing/2014/main" id="{7B597C9E-06A3-40A3-9336-DE312AC2F14C}"/>
              </a:ext>
            </a:extLst>
          </p:cNvPr>
          <p:cNvSpPr>
            <a:spLocks noGrp="1"/>
          </p:cNvSpPr>
          <p:nvPr>
            <p:ph type="sldNum" sz="quarter" idx="12"/>
          </p:nvPr>
        </p:nvSpPr>
        <p:spPr>
          <a:xfrm>
            <a:off x="10386783" y="5452062"/>
            <a:ext cx="1062155" cy="4905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C0D5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000" b="0" i="0" u="none" strike="noStrike" kern="1200" cap="none" spc="0" normalizeH="0" baseline="0" noProof="0" dirty="0">
              <a:ln>
                <a:noFill/>
              </a:ln>
              <a:solidFill>
                <a:srgbClr val="C0D5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6330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693"/>
            <a:ext cx="11029616" cy="1188720"/>
          </a:xfrm>
        </p:spPr>
        <p:txBody>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DMTs and Susceptibility to </a:t>
            </a:r>
            <a:r>
              <a:rPr lang="en-US" sz="4400" b="1" cap="none" dirty="0" err="1">
                <a:solidFill>
                  <a:srgbClr val="FF0000"/>
                </a:solidFill>
                <a:effectLst>
                  <a:outerShdw blurRad="38100" dist="38100" dir="2700000" algn="tl">
                    <a:srgbClr val="000000">
                      <a:alpha val="43137"/>
                    </a:srgbClr>
                  </a:outerShdw>
                </a:effectLst>
                <a:latin typeface="Calibri Light" panose="020F0302020204030204"/>
              </a:rPr>
              <a:t>Covid</a:t>
            </a:r>
            <a:r>
              <a:rPr lang="en-US" sz="4400" b="1" cap="none" dirty="0">
                <a:solidFill>
                  <a:srgbClr val="FF0000"/>
                </a:solidFill>
                <a:effectLst>
                  <a:outerShdw blurRad="38100" dist="38100" dir="2700000" algn="tl">
                    <a:srgbClr val="000000">
                      <a:alpha val="43137"/>
                    </a:srgbClr>
                  </a:outerShdw>
                </a:effectLst>
                <a:latin typeface="Calibri Light" panose="020F0302020204030204"/>
              </a:rPr>
              <a:t> 19 Infection</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10</a:t>
            </a:fld>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358169"/>
            <a:ext cx="4982481" cy="1635010"/>
          </a:xfrm>
          <a:prstGeom prst="rect">
            <a:avLst/>
          </a:prstGeom>
        </p:spPr>
      </p:pic>
      <p:pic>
        <p:nvPicPr>
          <p:cNvPr id="6" name="Picture 5"/>
          <p:cNvPicPr>
            <a:picLocks noChangeAspect="1"/>
          </p:cNvPicPr>
          <p:nvPr/>
        </p:nvPicPr>
        <p:blipFill>
          <a:blip r:embed="rId3"/>
          <a:stretch>
            <a:fillRect/>
          </a:stretch>
        </p:blipFill>
        <p:spPr>
          <a:xfrm>
            <a:off x="1493520" y="2865120"/>
            <a:ext cx="10587678" cy="3992880"/>
          </a:xfrm>
          <a:prstGeom prst="rect">
            <a:avLst/>
          </a:prstGeom>
        </p:spPr>
      </p:pic>
    </p:spTree>
    <p:extLst>
      <p:ext uri="{BB962C8B-B14F-4D97-AF65-F5344CB8AC3E}">
        <p14:creationId xmlns:p14="http://schemas.microsoft.com/office/powerpoint/2010/main" val="3648523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183"/>
            <a:ext cx="11029616" cy="1188720"/>
          </a:xfrm>
        </p:spPr>
        <p:txBody>
          <a:bodyPr/>
          <a:lstStyle/>
          <a:p>
            <a:r>
              <a:rPr lang="en-US" sz="4400" b="1" cap="none" dirty="0">
                <a:solidFill>
                  <a:srgbClr val="FF0000"/>
                </a:solidFill>
                <a:effectLst>
                  <a:outerShdw blurRad="38100" dist="38100" dir="2700000" algn="tl">
                    <a:srgbClr val="000000">
                      <a:alpha val="43137"/>
                    </a:srgbClr>
                  </a:outerShdw>
                </a:effectLst>
                <a:latin typeface="Calibri"/>
              </a:rPr>
              <a:t>Risk of Severe </a:t>
            </a:r>
            <a:r>
              <a:rPr lang="en-US" sz="4400" b="1" cap="none" dirty="0" err="1">
                <a:solidFill>
                  <a:srgbClr val="FF0000"/>
                </a:solidFill>
                <a:effectLst>
                  <a:outerShdw blurRad="38100" dist="38100" dir="2700000" algn="tl">
                    <a:srgbClr val="000000">
                      <a:alpha val="43137"/>
                    </a:srgbClr>
                  </a:outerShdw>
                </a:effectLst>
                <a:latin typeface="Calibri"/>
              </a:rPr>
              <a:t>Covid</a:t>
            </a:r>
            <a:r>
              <a:rPr lang="en-US" sz="4400" b="1" cap="none" dirty="0">
                <a:solidFill>
                  <a:srgbClr val="FF0000"/>
                </a:solidFill>
                <a:effectLst>
                  <a:outerShdw blurRad="38100" dist="38100" dir="2700000" algn="tl">
                    <a:srgbClr val="000000">
                      <a:alpha val="43137"/>
                    </a:srgbClr>
                  </a:outerShdw>
                </a:effectLst>
                <a:latin typeface="Calibri"/>
              </a:rPr>
              <a:t> 19 Infection and DMTs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11</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182538"/>
            <a:ext cx="12179120" cy="5675462"/>
          </a:xfrm>
          <a:prstGeom prst="rect">
            <a:avLst/>
          </a:prstGeom>
        </p:spPr>
      </p:pic>
    </p:spTree>
    <p:extLst>
      <p:ext uri="{BB962C8B-B14F-4D97-AF65-F5344CB8AC3E}">
        <p14:creationId xmlns:p14="http://schemas.microsoft.com/office/powerpoint/2010/main" val="3607856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181"/>
            <a:ext cx="11029616" cy="1188720"/>
          </a:xfrm>
        </p:spPr>
        <p:txBody>
          <a:bodyPr/>
          <a:lstStyle/>
          <a:p>
            <a:r>
              <a:rPr lang="en-US" sz="4000" b="1" cap="none" dirty="0">
                <a:solidFill>
                  <a:srgbClr val="FF0000"/>
                </a:solidFill>
                <a:effectLst>
                  <a:outerShdw blurRad="38100" dist="38100" dir="2700000" algn="tl">
                    <a:srgbClr val="000000">
                      <a:alpha val="43137"/>
                    </a:srgbClr>
                  </a:outerShdw>
                </a:effectLst>
                <a:latin typeface="Calibri"/>
              </a:rPr>
              <a:t>Risk of Severe </a:t>
            </a:r>
            <a:r>
              <a:rPr lang="en-US" sz="4000" b="1" cap="none" dirty="0" err="1">
                <a:solidFill>
                  <a:srgbClr val="FF0000"/>
                </a:solidFill>
                <a:effectLst>
                  <a:outerShdw blurRad="38100" dist="38100" dir="2700000" algn="tl">
                    <a:srgbClr val="000000">
                      <a:alpha val="43137"/>
                    </a:srgbClr>
                  </a:outerShdw>
                </a:effectLst>
                <a:latin typeface="Calibri"/>
              </a:rPr>
              <a:t>Covid</a:t>
            </a:r>
            <a:r>
              <a:rPr lang="en-US" sz="4000" b="1" cap="none" dirty="0">
                <a:solidFill>
                  <a:srgbClr val="FF0000"/>
                </a:solidFill>
                <a:effectLst>
                  <a:outerShdw blurRad="38100" dist="38100" dir="2700000" algn="tl">
                    <a:srgbClr val="000000">
                      <a:alpha val="43137"/>
                    </a:srgbClr>
                  </a:outerShdw>
                </a:effectLst>
                <a:latin typeface="Calibri"/>
              </a:rPr>
              <a:t> 19 Infection in MS </a:t>
            </a:r>
            <a:r>
              <a:rPr lang="en-US" sz="4000" b="1" cap="none" dirty="0">
                <a:solidFill>
                  <a:srgbClr val="FF0000"/>
                </a:solidFill>
                <a:latin typeface="Calibri"/>
              </a:rPr>
              <a:t>Patients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12</a:t>
            </a:fld>
            <a:endParaRPr lang="en-US" dirty="0"/>
          </a:p>
        </p:txBody>
      </p:sp>
      <p:pic>
        <p:nvPicPr>
          <p:cNvPr id="5" name="Content Placeholder 3"/>
          <p:cNvPicPr>
            <a:picLocks noChangeAspect="1"/>
          </p:cNvPicPr>
          <p:nvPr/>
        </p:nvPicPr>
        <p:blipFill>
          <a:blip r:embed="rId2"/>
          <a:stretch>
            <a:fillRect/>
          </a:stretch>
        </p:blipFill>
        <p:spPr>
          <a:xfrm>
            <a:off x="13648" y="1719077"/>
            <a:ext cx="6619164" cy="2569394"/>
          </a:xfrm>
          <a:prstGeom prst="rect">
            <a:avLst/>
          </a:prstGeom>
        </p:spPr>
      </p:pic>
      <p:pic>
        <p:nvPicPr>
          <p:cNvPr id="6" name="Picture 5"/>
          <p:cNvPicPr>
            <a:picLocks noChangeAspect="1"/>
          </p:cNvPicPr>
          <p:nvPr/>
        </p:nvPicPr>
        <p:blipFill>
          <a:blip r:embed="rId3"/>
          <a:stretch>
            <a:fillRect/>
          </a:stretch>
        </p:blipFill>
        <p:spPr>
          <a:xfrm>
            <a:off x="6632813" y="1239365"/>
            <a:ext cx="5559188" cy="5061478"/>
          </a:xfrm>
          <a:prstGeom prst="rect">
            <a:avLst/>
          </a:prstGeom>
        </p:spPr>
      </p:pic>
    </p:spTree>
    <p:extLst>
      <p:ext uri="{BB962C8B-B14F-4D97-AF65-F5344CB8AC3E}">
        <p14:creationId xmlns:p14="http://schemas.microsoft.com/office/powerpoint/2010/main" val="1946158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13</a:t>
            </a:fld>
            <a:endParaRPr lang="en-US" dirty="0"/>
          </a:p>
        </p:txBody>
      </p:sp>
      <p:pic>
        <p:nvPicPr>
          <p:cNvPr id="5" name="Picture 4"/>
          <p:cNvPicPr>
            <a:picLocks noChangeAspect="1"/>
          </p:cNvPicPr>
          <p:nvPr/>
        </p:nvPicPr>
        <p:blipFill>
          <a:blip r:embed="rId2"/>
          <a:stretch>
            <a:fillRect/>
          </a:stretch>
        </p:blipFill>
        <p:spPr>
          <a:xfrm>
            <a:off x="0" y="2607"/>
            <a:ext cx="12192000" cy="6718868"/>
          </a:xfrm>
          <a:prstGeom prst="rect">
            <a:avLst/>
          </a:prstGeom>
        </p:spPr>
      </p:pic>
    </p:spTree>
    <p:extLst>
      <p:ext uri="{BB962C8B-B14F-4D97-AF65-F5344CB8AC3E}">
        <p14:creationId xmlns:p14="http://schemas.microsoft.com/office/powerpoint/2010/main" val="1610319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14</a:t>
            </a:fld>
            <a:endParaRPr lang="en-US" dirty="0"/>
          </a:p>
        </p:txBody>
      </p:sp>
      <p:pic>
        <p:nvPicPr>
          <p:cNvPr id="5" name="Picture 4"/>
          <p:cNvPicPr>
            <a:picLocks noChangeAspect="1"/>
          </p:cNvPicPr>
          <p:nvPr/>
        </p:nvPicPr>
        <p:blipFill>
          <a:blip r:embed="rId2"/>
          <a:stretch>
            <a:fillRect/>
          </a:stretch>
        </p:blipFill>
        <p:spPr>
          <a:xfrm>
            <a:off x="0" y="6438"/>
            <a:ext cx="12191999" cy="6851561"/>
          </a:xfrm>
          <a:prstGeom prst="rect">
            <a:avLst/>
          </a:prstGeom>
        </p:spPr>
      </p:pic>
    </p:spTree>
    <p:extLst>
      <p:ext uri="{BB962C8B-B14F-4D97-AF65-F5344CB8AC3E}">
        <p14:creationId xmlns:p14="http://schemas.microsoft.com/office/powerpoint/2010/main" val="2756006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15</a:t>
            </a:fld>
            <a:endParaRPr lang="en-US" dirty="0"/>
          </a:p>
        </p:txBody>
      </p:sp>
      <p:pic>
        <p:nvPicPr>
          <p:cNvPr id="6" name="Picture 5"/>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08839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16</a:t>
            </a:fld>
            <a:endParaRPr lang="en-US" dirty="0"/>
          </a:p>
        </p:txBody>
      </p:sp>
      <p:pic>
        <p:nvPicPr>
          <p:cNvPr id="5" name="Picture 4"/>
          <p:cNvPicPr>
            <a:picLocks noChangeAspect="1"/>
          </p:cNvPicPr>
          <p:nvPr/>
        </p:nvPicPr>
        <p:blipFill>
          <a:blip r:embed="rId2"/>
          <a:stretch>
            <a:fillRect/>
          </a:stretch>
        </p:blipFill>
        <p:spPr>
          <a:xfrm>
            <a:off x="-21866" y="0"/>
            <a:ext cx="12235732" cy="6858000"/>
          </a:xfrm>
          <a:prstGeom prst="rect">
            <a:avLst/>
          </a:prstGeom>
        </p:spPr>
      </p:pic>
    </p:spTree>
    <p:extLst>
      <p:ext uri="{BB962C8B-B14F-4D97-AF65-F5344CB8AC3E}">
        <p14:creationId xmlns:p14="http://schemas.microsoft.com/office/powerpoint/2010/main" val="267501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17</a:t>
            </a:fld>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4225763748"/>
              </p:ext>
            </p:extLst>
          </p:nvPr>
        </p:nvGraphicFramePr>
        <p:xfrm>
          <a:off x="0" y="0"/>
          <a:ext cx="12192000" cy="6858000"/>
        </p:xfrm>
        <a:graphic>
          <a:graphicData uri="http://schemas.openxmlformats.org/drawingml/2006/table">
            <a:tbl>
              <a:tblPr firstRow="1" bandRow="1"/>
              <a:tblGrid>
                <a:gridCol w="1981544"/>
                <a:gridCol w="10210456"/>
              </a:tblGrid>
              <a:tr h="1084171">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r>
                        <a:rPr lang="en-US" sz="3200" b="1" u="none" strike="noStrike" kern="1200" baseline="0" dirty="0" smtClean="0">
                          <a:solidFill>
                            <a:schemeClr val="lt1"/>
                          </a:solidFill>
                          <a:latin typeface="+mn-lt"/>
                          <a:ea typeface="+mn-ea"/>
                          <a:cs typeface="+mn-cs"/>
                        </a:rPr>
                        <a:t>class</a:t>
                      </a:r>
                      <a:endParaRPr lang="en-US" sz="3200" b="1" u="none" strike="noStrike" kern="1200" baseline="0" dirty="0">
                        <a:solidFill>
                          <a:schemeClr val="lt1"/>
                        </a:solidFill>
                        <a:latin typeface="+mn-lt"/>
                        <a:ea typeface="+mn-ea"/>
                        <a:cs typeface="+mn-cs"/>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r>
                        <a:rPr lang="en-US" sz="3200" u="none" strike="noStrike" kern="1200" baseline="0" dirty="0" smtClean="0"/>
                        <a:t>Attributes and caveats</a:t>
                      </a:r>
                      <a:endParaRPr lang="en-US" sz="3200" dirty="0"/>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r>
              <a:tr h="3798572">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2400" u="none" strike="noStrike" kern="1200" baseline="0" dirty="0" smtClean="0"/>
                        <a:t>DMF</a:t>
                      </a:r>
                      <a:endParaRPr lang="en-US" sz="2400" dirty="0"/>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r>
                        <a:rPr lang="en-US" sz="2400" b="0" i="0" u="none" strike="noStrike" kern="1200" baseline="0" dirty="0" smtClean="0">
                          <a:solidFill>
                            <a:schemeClr val="dk1"/>
                          </a:solidFill>
                          <a:latin typeface="+mn-lt"/>
                          <a:ea typeface="+mn-ea"/>
                          <a:cs typeface="+mn-cs"/>
                        </a:rPr>
                        <a:t>The risk can only be considered low in patients who don't develop a persistent lymphopenia.</a:t>
                      </a:r>
                    </a:p>
                    <a:p>
                      <a:r>
                        <a:rPr lang="en-US" sz="2400" b="0" i="0" u="none" strike="noStrike" kern="1200" baseline="0" dirty="0" smtClean="0">
                          <a:solidFill>
                            <a:schemeClr val="dk1"/>
                          </a:solidFill>
                          <a:latin typeface="+mn-lt"/>
                          <a:ea typeface="+mn-ea"/>
                          <a:cs typeface="+mn-cs"/>
                        </a:rPr>
                        <a:t>Patients with a total lymphocyte count of </a:t>
                      </a:r>
                      <a:r>
                        <a:rPr lang="en-US" sz="2400" b="1" i="0" u="none" strike="noStrike" kern="1200" baseline="0" dirty="0" smtClean="0">
                          <a:solidFill>
                            <a:schemeClr val="dk1"/>
                          </a:solidFill>
                          <a:latin typeface="+mn-lt"/>
                          <a:ea typeface="+mn-ea"/>
                          <a:cs typeface="+mn-cs"/>
                        </a:rPr>
                        <a:t>less than 800/mm3 </a:t>
                      </a:r>
                      <a:r>
                        <a:rPr lang="en-US" sz="2400" b="0" i="0" u="none" strike="noStrike" kern="1200" baseline="0" dirty="0" smtClean="0">
                          <a:solidFill>
                            <a:schemeClr val="dk1"/>
                          </a:solidFill>
                          <a:latin typeface="+mn-lt"/>
                          <a:ea typeface="+mn-ea"/>
                          <a:cs typeface="+mn-cs"/>
                        </a:rPr>
                        <a:t>should be considered be at a </a:t>
                      </a:r>
                      <a:r>
                        <a:rPr lang="en-US" sz="2400" b="1" i="0" u="none" strike="noStrike" kern="1200" baseline="0" dirty="0" smtClean="0">
                          <a:solidFill>
                            <a:schemeClr val="dk1"/>
                          </a:solidFill>
                          <a:latin typeface="+mn-lt"/>
                          <a:ea typeface="+mn-ea"/>
                          <a:cs typeface="+mn-cs"/>
                        </a:rPr>
                        <a:t>higher risk</a:t>
                      </a:r>
                      <a:r>
                        <a:rPr lang="en-US" sz="2400" b="0" i="0" u="none" strike="noStrike" kern="1200" baseline="0" dirty="0" smtClean="0">
                          <a:solidFill>
                            <a:schemeClr val="dk1"/>
                          </a:solidFill>
                          <a:latin typeface="+mn-lt"/>
                          <a:ea typeface="+mn-ea"/>
                          <a:cs typeface="+mn-cs"/>
                        </a:rPr>
                        <a:t> of developing complications from</a:t>
                      </a:r>
                    </a:p>
                    <a:p>
                      <a:r>
                        <a:rPr lang="en-US" sz="2400" b="0" i="0" u="none" strike="noStrike" kern="1200" baseline="0" dirty="0" smtClean="0">
                          <a:solidFill>
                            <a:schemeClr val="dk1"/>
                          </a:solidFill>
                          <a:latin typeface="+mn-lt"/>
                          <a:ea typeface="+mn-ea"/>
                          <a:cs typeface="+mn-cs"/>
                        </a:rPr>
                        <a:t>COVID19 infection.</a:t>
                      </a:r>
                      <a:endParaRPr lang="en-US" sz="2400" dirty="0"/>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1975257">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2400" u="none" strike="noStrike" kern="1200" baseline="0" dirty="0" smtClean="0"/>
                        <a:t>NT</a:t>
                      </a:r>
                      <a:endParaRPr lang="en-US" sz="2400" dirty="0"/>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r>
                        <a:rPr lang="en-US" sz="2400" b="0" i="0" u="none" strike="noStrike" kern="1200" baseline="0" dirty="0" smtClean="0">
                          <a:solidFill>
                            <a:schemeClr val="dk1"/>
                          </a:solidFill>
                          <a:latin typeface="+mn-lt"/>
                          <a:ea typeface="+mn-ea"/>
                          <a:cs typeface="+mn-cs"/>
                        </a:rPr>
                        <a:t>Low risk, but theoretical concerns of creating an</a:t>
                      </a:r>
                    </a:p>
                    <a:p>
                      <a:r>
                        <a:rPr lang="en-US" sz="2400" b="0" i="0" u="none" strike="noStrike" kern="1200" baseline="0" dirty="0" smtClean="0">
                          <a:solidFill>
                            <a:schemeClr val="dk1"/>
                          </a:solidFill>
                          <a:latin typeface="+mn-lt"/>
                          <a:ea typeface="+mn-ea"/>
                          <a:cs typeface="+mn-cs"/>
                        </a:rPr>
                        <a:t>environment in mucosal surfaces and the gut that</a:t>
                      </a:r>
                    </a:p>
                    <a:p>
                      <a:r>
                        <a:rPr lang="en-US" sz="2400" b="0" i="0" u="none" strike="noStrike" kern="1200" baseline="0" dirty="0" smtClean="0">
                          <a:solidFill>
                            <a:schemeClr val="dk1"/>
                          </a:solidFill>
                          <a:latin typeface="+mn-lt"/>
                          <a:ea typeface="+mn-ea"/>
                          <a:cs typeface="+mn-cs"/>
                        </a:rPr>
                        <a:t>may promote prolonged viral shedding.</a:t>
                      </a:r>
                      <a:endParaRPr lang="en-US" sz="2400" dirty="0"/>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bl>
          </a:graphicData>
        </a:graphic>
      </p:graphicFrame>
    </p:spTree>
    <p:extLst>
      <p:ext uri="{BB962C8B-B14F-4D97-AF65-F5344CB8AC3E}">
        <p14:creationId xmlns:p14="http://schemas.microsoft.com/office/powerpoint/2010/main" val="1236894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18</a:t>
            </a:fld>
            <a:endParaRPr lang="en-US" dirty="0"/>
          </a:p>
        </p:txBody>
      </p:sp>
      <p:pic>
        <p:nvPicPr>
          <p:cNvPr id="9" name="Picture 8"/>
          <p:cNvPicPr>
            <a:picLocks noChangeAspect="1"/>
          </p:cNvPicPr>
          <p:nvPr/>
        </p:nvPicPr>
        <p:blipFill>
          <a:blip r:embed="rId2"/>
          <a:stretch>
            <a:fillRect/>
          </a:stretch>
        </p:blipFill>
        <p:spPr>
          <a:xfrm>
            <a:off x="2" y="0"/>
            <a:ext cx="12191998" cy="6858000"/>
          </a:xfrm>
          <a:prstGeom prst="rect">
            <a:avLst/>
          </a:prstGeom>
        </p:spPr>
      </p:pic>
    </p:spTree>
    <p:extLst>
      <p:ext uri="{BB962C8B-B14F-4D97-AF65-F5344CB8AC3E}">
        <p14:creationId xmlns:p14="http://schemas.microsoft.com/office/powerpoint/2010/main" val="137725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19</a:t>
            </a:fld>
            <a:endParaRPr lang="en-US" dirty="0"/>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607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539EE-4A36-4CA3-94D4-F7FEA2D2411B}"/>
              </a:ext>
            </a:extLst>
          </p:cNvPr>
          <p:cNvSpPr>
            <a:spLocks noGrp="1"/>
          </p:cNvSpPr>
          <p:nvPr>
            <p:ph type="title"/>
          </p:nvPr>
        </p:nvSpPr>
        <p:spPr>
          <a:xfrm>
            <a:off x="581192" y="32455"/>
            <a:ext cx="11029616" cy="1188720"/>
          </a:xfrm>
        </p:spPr>
        <p:txBody>
          <a:bodyPr anchor="ctr" anchorCtr="0">
            <a:normAutofit/>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Immunosuppression and Infection Risk </a:t>
            </a:r>
            <a:endParaRPr lang="en-US" dirty="0">
              <a:solidFill>
                <a:schemeClr val="tx1">
                  <a:lumMod val="85000"/>
                  <a:lumOff val="15000"/>
                </a:schemeClr>
              </a:solidFill>
            </a:endParaRPr>
          </a:p>
        </p:txBody>
      </p:sp>
      <p:sp>
        <p:nvSpPr>
          <p:cNvPr id="7" name="Content Placeholder 6">
            <a:extLst>
              <a:ext uri="{FF2B5EF4-FFF2-40B4-BE49-F238E27FC236}">
                <a16:creationId xmlns="" xmlns:a16="http://schemas.microsoft.com/office/drawing/2014/main" id="{7AEAE1E1-99E3-4CC4-B355-D075CF032BEE}"/>
              </a:ext>
            </a:extLst>
          </p:cNvPr>
          <p:cNvSpPr>
            <a:spLocks noGrp="1"/>
          </p:cNvSpPr>
          <p:nvPr>
            <p:ph idx="1"/>
          </p:nvPr>
        </p:nvSpPr>
        <p:spPr/>
        <p:txBody>
          <a:bodyPr anchor="t"/>
          <a:lstStyle/>
          <a:p>
            <a:r>
              <a:rPr lang="en-US" dirty="0"/>
              <a:t>aaaaaaaa</a:t>
            </a:r>
          </a:p>
        </p:txBody>
      </p:sp>
      <p:sp>
        <p:nvSpPr>
          <p:cNvPr id="4" name="Slide Number Placeholder 3">
            <a:extLst>
              <a:ext uri="{FF2B5EF4-FFF2-40B4-BE49-F238E27FC236}">
                <a16:creationId xmlns="" xmlns:a16="http://schemas.microsoft.com/office/drawing/2014/main" id="{B0A2F831-91D7-4073-A3E1-7EB905D68B20}"/>
              </a:ext>
            </a:extLst>
          </p:cNvPr>
          <p:cNvSpPr>
            <a:spLocks noGrp="1"/>
          </p:cNvSpPr>
          <p:nvPr>
            <p:ph type="sldNum" sz="quarter" idx="12"/>
          </p:nvPr>
        </p:nvSpPr>
        <p:spPr>
          <a:xfrm>
            <a:off x="10390875" y="6492875"/>
            <a:ext cx="1052510" cy="365125"/>
          </a:xfrm>
        </p:spPr>
        <p:txBody>
          <a:bodyPr/>
          <a:lstStyle/>
          <a:p>
            <a:fld id="{3A98EE3D-8CD1-4C3F-BD1C-C98C9596463C}" type="slidenum">
              <a:rPr lang="en-US" smtClean="0"/>
              <a:t>2</a:t>
            </a:fld>
            <a:endParaRPr lang="en-US" dirty="0"/>
          </a:p>
        </p:txBody>
      </p:sp>
      <p:pic>
        <p:nvPicPr>
          <p:cNvPr id="6" name="Content Placeholder 3"/>
          <p:cNvPicPr>
            <a:picLocks noChangeAspect="1"/>
          </p:cNvPicPr>
          <p:nvPr/>
        </p:nvPicPr>
        <p:blipFill>
          <a:blip r:embed="rId2"/>
          <a:stretch>
            <a:fillRect/>
          </a:stretch>
        </p:blipFill>
        <p:spPr>
          <a:xfrm>
            <a:off x="0" y="1347344"/>
            <a:ext cx="12192000" cy="4658385"/>
          </a:xfrm>
          <a:prstGeom prst="rect">
            <a:avLst/>
          </a:prstGeom>
        </p:spPr>
      </p:pic>
    </p:spTree>
    <p:extLst>
      <p:ext uri="{BB962C8B-B14F-4D97-AF65-F5344CB8AC3E}">
        <p14:creationId xmlns:p14="http://schemas.microsoft.com/office/powerpoint/2010/main" val="3287529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20</a:t>
            </a:fld>
            <a:endParaRPr lang="en-US" dirty="0"/>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2270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21</a:t>
            </a:fld>
            <a:endParaRPr lang="en-US" dirty="0"/>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5310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697"/>
            <a:ext cx="11029616" cy="1188720"/>
          </a:xfrm>
        </p:spPr>
        <p:txBody>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Treatment of MS patients</a:t>
            </a:r>
            <a:endParaRPr lang="en-US" dirty="0"/>
          </a:p>
        </p:txBody>
      </p:sp>
      <p:sp>
        <p:nvSpPr>
          <p:cNvPr id="3" name="Content Placeholder 2"/>
          <p:cNvSpPr>
            <a:spLocks noGrp="1"/>
          </p:cNvSpPr>
          <p:nvPr>
            <p:ph idx="1"/>
          </p:nvPr>
        </p:nvSpPr>
        <p:spPr>
          <a:xfrm>
            <a:off x="581192" y="1378039"/>
            <a:ext cx="11029615" cy="4597311"/>
          </a:xfrm>
        </p:spPr>
        <p:txBody>
          <a:bodyPr/>
          <a:lstStyle/>
          <a:p>
            <a:pPr marL="228600" lvl="0" indent="-228600" defTabSz="914400">
              <a:lnSpc>
                <a:spcPct val="90000"/>
              </a:lnSpc>
              <a:spcBef>
                <a:spcPts val="1000"/>
              </a:spcBef>
              <a:spcAft>
                <a:spcPts val="0"/>
              </a:spcAft>
              <a:buClrTx/>
              <a:buSzTx/>
              <a:buFont typeface="Arial" panose="020B0604020202020204" pitchFamily="34" charset="0"/>
              <a:buChar char="•"/>
            </a:pPr>
            <a:r>
              <a:rPr lang="en-US" sz="2800" dirty="0">
                <a:solidFill>
                  <a:prstClr val="black"/>
                </a:solidFill>
                <a:latin typeface="Calibri" panose="020F0502020204030204"/>
              </a:rPr>
              <a:t>Given the lack of knowledge or data on the COVID-19 disease course in MS patients receiving DMTs, </a:t>
            </a:r>
            <a:r>
              <a:rPr lang="en-US" sz="2800" b="1" i="1" dirty="0">
                <a:solidFill>
                  <a:srgbClr val="0070C0"/>
                </a:solidFill>
                <a:latin typeface="Calibri" panose="020F0502020204030204"/>
              </a:rPr>
              <a:t>at present there is no recommendation to stop</a:t>
            </a:r>
            <a:r>
              <a:rPr lang="en-US" sz="2800" b="1" dirty="0">
                <a:solidFill>
                  <a:prstClr val="black"/>
                </a:solidFill>
                <a:latin typeface="Calibri" panose="020F0502020204030204"/>
              </a:rPr>
              <a:t> </a:t>
            </a:r>
            <a:r>
              <a:rPr lang="en-US" sz="2800" dirty="0">
                <a:solidFill>
                  <a:prstClr val="black"/>
                </a:solidFill>
                <a:latin typeface="Calibri" panose="020F0502020204030204"/>
              </a:rPr>
              <a:t>the different DMTs and therefore expose  MS patients to the risk of MS exacerbations. </a:t>
            </a:r>
          </a:p>
          <a:p>
            <a:pPr marL="228600" lvl="0" indent="-228600" defTabSz="914400">
              <a:lnSpc>
                <a:spcPct val="90000"/>
              </a:lnSpc>
              <a:spcBef>
                <a:spcPts val="1000"/>
              </a:spcBef>
              <a:spcAft>
                <a:spcPts val="0"/>
              </a:spcAft>
              <a:buClrTx/>
              <a:buSzTx/>
              <a:buFont typeface="Arial" panose="020B0604020202020204" pitchFamily="34" charset="0"/>
              <a:buChar char="•"/>
            </a:pPr>
            <a:r>
              <a:rPr lang="en-US" sz="2800" dirty="0">
                <a:solidFill>
                  <a:prstClr val="black"/>
                </a:solidFill>
                <a:latin typeface="Calibri" panose="020F0502020204030204"/>
              </a:rPr>
              <a:t>We, therefore, recommend continuing the current DMT specifically with:</a:t>
            </a:r>
          </a:p>
          <a:p>
            <a:pPr marL="0" lvl="0" indent="0" defTabSz="914400">
              <a:lnSpc>
                <a:spcPct val="90000"/>
              </a:lnSpc>
              <a:spcBef>
                <a:spcPts val="1000"/>
              </a:spcBef>
              <a:spcAft>
                <a:spcPts val="0"/>
              </a:spcAft>
              <a:buClrTx/>
              <a:buSzTx/>
              <a:buNone/>
            </a:pPr>
            <a:r>
              <a:rPr lang="en-US" sz="2800" dirty="0">
                <a:solidFill>
                  <a:prstClr val="black"/>
                </a:solidFill>
                <a:latin typeface="Calibri" panose="020F0502020204030204"/>
              </a:rPr>
              <a:t>- </a:t>
            </a:r>
            <a:r>
              <a:rPr lang="en-US" sz="2800" b="1" i="1" dirty="0">
                <a:solidFill>
                  <a:srgbClr val="0070C0"/>
                </a:solidFill>
                <a:latin typeface="Calibri" panose="020F0502020204030204"/>
              </a:rPr>
              <a:t>First-line DMTs </a:t>
            </a:r>
            <a:r>
              <a:rPr lang="en-US" sz="2800" dirty="0">
                <a:solidFill>
                  <a:prstClr val="black"/>
                </a:solidFill>
                <a:latin typeface="Calibri" panose="020F0502020204030204"/>
              </a:rPr>
              <a:t>(beta-</a:t>
            </a:r>
            <a:r>
              <a:rPr lang="en-US" sz="2800" dirty="0" err="1">
                <a:solidFill>
                  <a:prstClr val="black"/>
                </a:solidFill>
                <a:latin typeface="Calibri" panose="020F0502020204030204"/>
              </a:rPr>
              <a:t>interferons</a:t>
            </a:r>
            <a:r>
              <a:rPr lang="en-US" sz="2800" dirty="0">
                <a:solidFill>
                  <a:prstClr val="black"/>
                </a:solidFill>
                <a:latin typeface="Calibri" panose="020F0502020204030204"/>
              </a:rPr>
              <a:t>, </a:t>
            </a:r>
            <a:r>
              <a:rPr lang="en-US" sz="2800" dirty="0" err="1">
                <a:solidFill>
                  <a:prstClr val="black"/>
                </a:solidFill>
                <a:latin typeface="Calibri" panose="020F0502020204030204"/>
              </a:rPr>
              <a:t>glatiramer</a:t>
            </a:r>
            <a:r>
              <a:rPr lang="en-US" sz="2800" dirty="0">
                <a:solidFill>
                  <a:prstClr val="black"/>
                </a:solidFill>
                <a:latin typeface="Calibri" panose="020F0502020204030204"/>
              </a:rPr>
              <a:t> acetate, </a:t>
            </a:r>
            <a:r>
              <a:rPr lang="en-US" sz="2800" dirty="0" err="1">
                <a:solidFill>
                  <a:prstClr val="black"/>
                </a:solidFill>
                <a:latin typeface="Calibri" panose="020F0502020204030204"/>
              </a:rPr>
              <a:t>teriflunomide</a:t>
            </a:r>
            <a:r>
              <a:rPr lang="en-US" sz="2800" dirty="0">
                <a:solidFill>
                  <a:prstClr val="black"/>
                </a:solidFill>
                <a:latin typeface="Calibri" panose="020F0502020204030204"/>
              </a:rPr>
              <a:t> or dimethyl </a:t>
            </a:r>
            <a:r>
              <a:rPr lang="en-US" sz="2800" dirty="0" err="1">
                <a:solidFill>
                  <a:prstClr val="black"/>
                </a:solidFill>
                <a:latin typeface="Calibri" panose="020F0502020204030204"/>
              </a:rPr>
              <a:t>fumaratecan</a:t>
            </a:r>
            <a:r>
              <a:rPr lang="en-US" sz="2800" dirty="0">
                <a:solidFill>
                  <a:prstClr val="black"/>
                </a:solidFill>
                <a:latin typeface="Calibri" panose="020F0502020204030204"/>
              </a:rPr>
              <a:t> be </a:t>
            </a:r>
            <a:r>
              <a:rPr lang="en-US" sz="2800" b="1" i="1" dirty="0">
                <a:solidFill>
                  <a:srgbClr val="0070C0"/>
                </a:solidFill>
                <a:latin typeface="Calibri" panose="020F0502020204030204"/>
              </a:rPr>
              <a:t>prescribed as usual</a:t>
            </a:r>
            <a:endParaRPr lang="en-US" sz="2800" dirty="0">
              <a:solidFill>
                <a:prstClr val="black"/>
              </a:solidFill>
              <a:latin typeface="Calibri" panose="020F0502020204030204"/>
            </a:endParaRPr>
          </a:p>
          <a:p>
            <a:pPr marL="0" lvl="0" indent="0" defTabSz="914400">
              <a:lnSpc>
                <a:spcPct val="90000"/>
              </a:lnSpc>
              <a:spcBef>
                <a:spcPts val="1000"/>
              </a:spcBef>
              <a:spcAft>
                <a:spcPts val="0"/>
              </a:spcAft>
              <a:buClrTx/>
              <a:buSzTx/>
              <a:buNone/>
            </a:pPr>
            <a:r>
              <a:rPr lang="en-US" sz="2800" dirty="0">
                <a:solidFill>
                  <a:srgbClr val="0070C0"/>
                </a:solidFill>
                <a:latin typeface="Calibri" panose="020F0502020204030204"/>
              </a:rPr>
              <a:t>- </a:t>
            </a:r>
            <a:r>
              <a:rPr lang="en-US" sz="2800" b="1" dirty="0" err="1">
                <a:solidFill>
                  <a:srgbClr val="0070C0"/>
                </a:solidFill>
                <a:latin typeface="Calibri" panose="020F0502020204030204"/>
              </a:rPr>
              <a:t>Fingolimod</a:t>
            </a:r>
            <a:endParaRPr lang="en-US" sz="2800" b="1" dirty="0">
              <a:solidFill>
                <a:srgbClr val="0070C0"/>
              </a:solidFill>
              <a:latin typeface="Calibri" panose="020F0502020204030204"/>
            </a:endParaRPr>
          </a:p>
          <a:p>
            <a:pPr marL="0" lvl="0" indent="0" defTabSz="914400">
              <a:lnSpc>
                <a:spcPct val="90000"/>
              </a:lnSpc>
              <a:spcBef>
                <a:spcPts val="1000"/>
              </a:spcBef>
              <a:spcAft>
                <a:spcPts val="0"/>
              </a:spcAft>
              <a:buClrTx/>
              <a:buSzTx/>
              <a:buNone/>
            </a:pPr>
            <a:r>
              <a:rPr lang="en-US" sz="2800" dirty="0">
                <a:solidFill>
                  <a:srgbClr val="0070C0"/>
                </a:solidFill>
                <a:latin typeface="Calibri" panose="020F0502020204030204"/>
              </a:rPr>
              <a:t>- </a:t>
            </a:r>
            <a:r>
              <a:rPr lang="en-US" sz="2800" b="1" dirty="0" err="1">
                <a:solidFill>
                  <a:srgbClr val="0070C0"/>
                </a:solidFill>
                <a:latin typeface="Calibri" panose="020F0502020204030204"/>
              </a:rPr>
              <a:t>Natalizumab</a:t>
            </a:r>
            <a:endParaRPr lang="en-US" sz="2800" b="1" dirty="0">
              <a:solidFill>
                <a:srgbClr val="0070C0"/>
              </a:solidFill>
              <a:latin typeface="Calibri" panose="020F0502020204030204"/>
            </a:endParaRPr>
          </a:p>
          <a:p>
            <a:pPr marL="0" indent="0">
              <a:buNone/>
            </a:pP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32922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3969"/>
            <a:ext cx="11029616" cy="1188720"/>
          </a:xfrm>
        </p:spPr>
        <p:txBody>
          <a:bodyPr/>
          <a:lstStyle/>
          <a:p>
            <a:r>
              <a:rPr lang="en-US" sz="3200" b="1" cap="none" dirty="0">
                <a:solidFill>
                  <a:prstClr val="black"/>
                </a:solidFill>
                <a:effectLst>
                  <a:outerShdw blurRad="38100" dist="38100" dir="2700000" algn="tl">
                    <a:srgbClr val="000000">
                      <a:alpha val="43137"/>
                    </a:srgbClr>
                  </a:outerShdw>
                </a:effectLst>
                <a:latin typeface="Calibri Light" panose="020F0302020204030204"/>
              </a:rPr>
              <a:t>For ‘</a:t>
            </a:r>
            <a:r>
              <a:rPr lang="en-US" sz="3200" b="1" cap="none" dirty="0" err="1">
                <a:solidFill>
                  <a:prstClr val="black"/>
                </a:solidFill>
                <a:effectLst>
                  <a:outerShdw blurRad="38100" dist="38100" dir="2700000" algn="tl">
                    <a:srgbClr val="000000">
                      <a:alpha val="43137"/>
                    </a:srgbClr>
                  </a:outerShdw>
                </a:effectLst>
                <a:latin typeface="Calibri Light" panose="020F0302020204030204"/>
              </a:rPr>
              <a:t>lymphodepleting</a:t>
            </a:r>
            <a:r>
              <a:rPr lang="en-US" sz="3200" b="1" cap="none" dirty="0">
                <a:solidFill>
                  <a:prstClr val="black"/>
                </a:solidFill>
                <a:effectLst>
                  <a:outerShdw blurRad="38100" dist="38100" dir="2700000" algn="tl">
                    <a:srgbClr val="000000">
                      <a:alpha val="43137"/>
                    </a:srgbClr>
                  </a:outerShdw>
                </a:effectLst>
                <a:latin typeface="Calibri Light" panose="020F0302020204030204"/>
              </a:rPr>
              <a:t>’ DMTs: Any decisions about these DMTS should be based on</a:t>
            </a:r>
            <a:r>
              <a:rPr lang="en-US" sz="3200" b="1" cap="none" dirty="0">
                <a:solidFill>
                  <a:prstClr val="black"/>
                </a:solidFill>
                <a:latin typeface="Calibri Light" panose="020F0302020204030204"/>
              </a:rPr>
              <a:t> </a:t>
            </a:r>
            <a:r>
              <a:rPr lang="en-US" sz="3200" b="1" cap="none" dirty="0">
                <a:solidFill>
                  <a:srgbClr val="FF0000"/>
                </a:solidFill>
                <a:latin typeface="Calibri Light" panose="020F0302020204030204"/>
              </a:rPr>
              <a:t>individual circumstances</a:t>
            </a:r>
            <a:endParaRPr lang="en-US" dirty="0"/>
          </a:p>
        </p:txBody>
      </p:sp>
      <p:sp>
        <p:nvSpPr>
          <p:cNvPr id="3" name="Content Placeholder 2"/>
          <p:cNvSpPr>
            <a:spLocks noGrp="1"/>
          </p:cNvSpPr>
          <p:nvPr>
            <p:ph idx="1"/>
          </p:nvPr>
        </p:nvSpPr>
        <p:spPr>
          <a:xfrm>
            <a:off x="581192" y="1429555"/>
            <a:ext cx="11029615" cy="4545795"/>
          </a:xfrm>
        </p:spPr>
        <p:txBody>
          <a:bodyPr/>
          <a:lstStyle/>
          <a:p>
            <a:pPr marL="0" lvl="0" indent="0" defTabSz="914400">
              <a:lnSpc>
                <a:spcPct val="90000"/>
              </a:lnSpc>
              <a:spcBef>
                <a:spcPts val="1000"/>
              </a:spcBef>
              <a:spcAft>
                <a:spcPts val="0"/>
              </a:spcAft>
              <a:buClrTx/>
              <a:buSzTx/>
              <a:buNone/>
            </a:pPr>
            <a:r>
              <a:rPr lang="en-US" sz="2800" dirty="0">
                <a:solidFill>
                  <a:prstClr val="black"/>
                </a:solidFill>
                <a:latin typeface="Calibri" panose="020F0502020204030204"/>
              </a:rPr>
              <a:t>Temporarily delay the start of </a:t>
            </a:r>
            <a:r>
              <a:rPr lang="en-US" sz="2800" b="1" i="1" dirty="0" err="1">
                <a:solidFill>
                  <a:srgbClr val="0070C0"/>
                </a:solidFill>
                <a:latin typeface="Calibri" panose="020F0502020204030204"/>
              </a:rPr>
              <a:t>lymphodepleting</a:t>
            </a:r>
            <a:r>
              <a:rPr lang="en-US" sz="2800" dirty="0">
                <a:solidFill>
                  <a:prstClr val="black"/>
                </a:solidFill>
                <a:latin typeface="Calibri" panose="020F0502020204030204"/>
              </a:rPr>
              <a:t> </a:t>
            </a:r>
            <a:r>
              <a:rPr lang="en-US" sz="2800" b="1" i="1" dirty="0">
                <a:solidFill>
                  <a:srgbClr val="0070C0"/>
                </a:solidFill>
                <a:latin typeface="Calibri" panose="020F0502020204030204"/>
              </a:rPr>
              <a:t>DMTs such as </a:t>
            </a:r>
            <a:r>
              <a:rPr lang="en-US" sz="2800" b="1" i="1" dirty="0" err="1">
                <a:solidFill>
                  <a:srgbClr val="0070C0"/>
                </a:solidFill>
                <a:latin typeface="Calibri" panose="020F0502020204030204"/>
              </a:rPr>
              <a:t>ocrelizumab</a:t>
            </a:r>
            <a:r>
              <a:rPr lang="en-US" sz="2800" b="1" i="1" dirty="0">
                <a:solidFill>
                  <a:srgbClr val="0070C0"/>
                </a:solidFill>
                <a:latin typeface="Calibri" panose="020F0502020204030204"/>
              </a:rPr>
              <a:t>, </a:t>
            </a:r>
            <a:r>
              <a:rPr lang="en-US" sz="2800" b="1" i="1" dirty="0" err="1">
                <a:solidFill>
                  <a:srgbClr val="0070C0"/>
                </a:solidFill>
                <a:latin typeface="Calibri" panose="020F0502020204030204"/>
              </a:rPr>
              <a:t>alemtuzumab</a:t>
            </a:r>
            <a:r>
              <a:rPr lang="en-US" sz="2800" b="1" i="1" dirty="0">
                <a:solidFill>
                  <a:srgbClr val="0070C0"/>
                </a:solidFill>
                <a:latin typeface="Calibri" panose="020F0502020204030204"/>
              </a:rPr>
              <a:t>, rituximab or </a:t>
            </a:r>
            <a:r>
              <a:rPr lang="en-US" sz="2800" b="1" i="1" dirty="0" err="1">
                <a:solidFill>
                  <a:srgbClr val="0070C0"/>
                </a:solidFill>
                <a:latin typeface="Calibri" panose="020F0502020204030204"/>
              </a:rPr>
              <a:t>cladribine</a:t>
            </a:r>
            <a:r>
              <a:rPr lang="en-US" sz="2800" dirty="0">
                <a:solidFill>
                  <a:prstClr val="black"/>
                </a:solidFill>
                <a:latin typeface="Calibri" panose="020F0502020204030204"/>
              </a:rPr>
              <a:t>.</a:t>
            </a:r>
          </a:p>
          <a:p>
            <a:pPr marL="228600" lvl="0" indent="-228600" defTabSz="914400">
              <a:lnSpc>
                <a:spcPct val="90000"/>
              </a:lnSpc>
              <a:spcBef>
                <a:spcPts val="1000"/>
              </a:spcBef>
              <a:spcAft>
                <a:spcPts val="0"/>
              </a:spcAft>
              <a:buClrTx/>
              <a:buSzTx/>
              <a:buFontTx/>
              <a:buChar char="-"/>
            </a:pPr>
            <a:r>
              <a:rPr lang="en-US" sz="2800" dirty="0">
                <a:solidFill>
                  <a:prstClr val="black"/>
                </a:solidFill>
                <a:latin typeface="Calibri" panose="020F0502020204030204"/>
              </a:rPr>
              <a:t>Temporarily delay </a:t>
            </a:r>
            <a:r>
              <a:rPr lang="en-US" sz="2800" i="1" dirty="0">
                <a:solidFill>
                  <a:srgbClr val="0070C0"/>
                </a:solidFill>
                <a:latin typeface="Calibri" panose="020F0502020204030204"/>
              </a:rPr>
              <a:t>(between 6 and 12 months depending on the DMT) </a:t>
            </a:r>
          </a:p>
          <a:p>
            <a:pPr marL="228600" lvl="0" indent="-228600" defTabSz="914400">
              <a:lnSpc>
                <a:spcPct val="90000"/>
              </a:lnSpc>
              <a:spcBef>
                <a:spcPts val="1000"/>
              </a:spcBef>
              <a:spcAft>
                <a:spcPts val="0"/>
              </a:spcAft>
              <a:buClrTx/>
              <a:buSzTx/>
              <a:buFontTx/>
              <a:buChar char="-"/>
            </a:pPr>
            <a:r>
              <a:rPr lang="en-US" sz="2800" b="1" i="1" dirty="0">
                <a:solidFill>
                  <a:srgbClr val="0070C0"/>
                </a:solidFill>
                <a:latin typeface="Calibri" panose="020F0502020204030204"/>
              </a:rPr>
              <a:t>Re-dosing</a:t>
            </a:r>
            <a:r>
              <a:rPr lang="en-US" sz="2800" i="1" dirty="0">
                <a:solidFill>
                  <a:srgbClr val="0070C0"/>
                </a:solidFill>
                <a:latin typeface="Calibri" panose="020F0502020204030204"/>
              </a:rPr>
              <a:t> of </a:t>
            </a:r>
            <a:r>
              <a:rPr lang="en-US" sz="2800" i="1" dirty="0" err="1">
                <a:solidFill>
                  <a:srgbClr val="0070C0"/>
                </a:solidFill>
                <a:latin typeface="Calibri" panose="020F0502020204030204"/>
              </a:rPr>
              <a:t>alemtuzumab</a:t>
            </a:r>
            <a:r>
              <a:rPr lang="en-US" sz="2800" i="1" dirty="0">
                <a:solidFill>
                  <a:srgbClr val="0070C0"/>
                </a:solidFill>
                <a:latin typeface="Calibri" panose="020F0502020204030204"/>
              </a:rPr>
              <a:t>, </a:t>
            </a:r>
            <a:r>
              <a:rPr lang="en-US" sz="2800" i="1" dirty="0" err="1">
                <a:solidFill>
                  <a:srgbClr val="0070C0"/>
                </a:solidFill>
                <a:latin typeface="Calibri" panose="020F0502020204030204"/>
              </a:rPr>
              <a:t>ocrelizumab</a:t>
            </a:r>
            <a:r>
              <a:rPr lang="en-US" sz="2800" i="1" dirty="0">
                <a:solidFill>
                  <a:srgbClr val="0070C0"/>
                </a:solidFill>
                <a:latin typeface="Calibri" panose="020F0502020204030204"/>
              </a:rPr>
              <a:t> and </a:t>
            </a:r>
            <a:r>
              <a:rPr lang="en-US" sz="2800" i="1" dirty="0" err="1">
                <a:solidFill>
                  <a:srgbClr val="0070C0"/>
                </a:solidFill>
                <a:latin typeface="Calibri" panose="020F0502020204030204"/>
              </a:rPr>
              <a:t>cladribine</a:t>
            </a:r>
            <a:r>
              <a:rPr lang="en-US" sz="2800" dirty="0">
                <a:solidFill>
                  <a:prstClr val="black"/>
                </a:solidFill>
                <a:latin typeface="Calibri" panose="020F0502020204030204"/>
              </a:rPr>
              <a:t>.</a:t>
            </a:r>
          </a:p>
          <a:p>
            <a:pPr marL="228600" lvl="0" indent="-228600" defTabSz="914400">
              <a:lnSpc>
                <a:spcPct val="90000"/>
              </a:lnSpc>
              <a:spcBef>
                <a:spcPts val="1000"/>
              </a:spcBef>
              <a:spcAft>
                <a:spcPts val="0"/>
              </a:spcAft>
              <a:buClrTx/>
              <a:buSzTx/>
              <a:buFontTx/>
              <a:buChar char="-"/>
            </a:pPr>
            <a:r>
              <a:rPr lang="en-US" sz="2800" dirty="0">
                <a:solidFill>
                  <a:prstClr val="black"/>
                </a:solidFill>
                <a:latin typeface="Calibri" panose="020F0502020204030204"/>
              </a:rPr>
              <a:t> This decision should be made according to individual factors such as </a:t>
            </a:r>
            <a:r>
              <a:rPr lang="en-US" sz="2800" b="1" i="1" dirty="0">
                <a:solidFill>
                  <a:srgbClr val="0070C0"/>
                </a:solidFill>
                <a:latin typeface="Calibri" panose="020F0502020204030204"/>
              </a:rPr>
              <a:t>disease severity </a:t>
            </a:r>
            <a:r>
              <a:rPr lang="en-US" sz="2800" i="1" dirty="0">
                <a:solidFill>
                  <a:srgbClr val="0070C0"/>
                </a:solidFill>
                <a:latin typeface="Calibri" panose="020F0502020204030204"/>
              </a:rPr>
              <a:t>and </a:t>
            </a:r>
            <a:r>
              <a:rPr lang="en-US" sz="2800" b="1" i="1" dirty="0">
                <a:solidFill>
                  <a:srgbClr val="0070C0"/>
                </a:solidFill>
                <a:latin typeface="Calibri" panose="020F0502020204030204"/>
              </a:rPr>
              <a:t>activity</a:t>
            </a:r>
            <a:r>
              <a:rPr lang="en-US" sz="2800" dirty="0">
                <a:solidFill>
                  <a:prstClr val="black"/>
                </a:solidFill>
                <a:latin typeface="Calibri" panose="020F0502020204030204"/>
              </a:rPr>
              <a:t>. </a:t>
            </a:r>
          </a:p>
          <a:p>
            <a:pPr marL="228600" lvl="0" indent="-228600" defTabSz="914400">
              <a:lnSpc>
                <a:spcPct val="90000"/>
              </a:lnSpc>
              <a:spcBef>
                <a:spcPts val="1000"/>
              </a:spcBef>
              <a:spcAft>
                <a:spcPts val="0"/>
              </a:spcAft>
              <a:buClrTx/>
              <a:buSzTx/>
              <a:buFontTx/>
              <a:buChar char="-"/>
            </a:pPr>
            <a:r>
              <a:rPr lang="en-US" sz="2800" b="1" i="1" dirty="0">
                <a:solidFill>
                  <a:srgbClr val="0070C0"/>
                </a:solidFill>
                <a:latin typeface="Calibri" panose="020F0502020204030204"/>
              </a:rPr>
              <a:t>Delay the next dose </a:t>
            </a:r>
            <a:r>
              <a:rPr lang="en-US" sz="2800" dirty="0">
                <a:solidFill>
                  <a:prstClr val="black"/>
                </a:solidFill>
                <a:latin typeface="Calibri" panose="020F0502020204030204"/>
              </a:rPr>
              <a:t>even beyond 6 months if CD19+ and CD20+ lymphocyte counts are severely decreased</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087100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181"/>
            <a:ext cx="11029616" cy="1188720"/>
          </a:xfrm>
        </p:spPr>
        <p:txBody>
          <a:bodyPr/>
          <a:lstStyle/>
          <a:p>
            <a:r>
              <a:rPr lang="en-US" sz="4400" b="1" cap="none" dirty="0">
                <a:solidFill>
                  <a:srgbClr val="FF0000"/>
                </a:solidFill>
                <a:effectLst>
                  <a:outerShdw blurRad="38100" dist="38100" dir="2700000" algn="tl">
                    <a:srgbClr val="000000">
                      <a:alpha val="43137"/>
                    </a:srgbClr>
                  </a:outerShdw>
                </a:effectLst>
                <a:latin typeface="Calibri"/>
              </a:rPr>
              <a:t>Special considerations</a:t>
            </a:r>
            <a:endParaRPr lang="en-US" dirty="0"/>
          </a:p>
        </p:txBody>
      </p:sp>
      <p:sp>
        <p:nvSpPr>
          <p:cNvPr id="3" name="Content Placeholder 2"/>
          <p:cNvSpPr>
            <a:spLocks noGrp="1"/>
          </p:cNvSpPr>
          <p:nvPr>
            <p:ph idx="1"/>
          </p:nvPr>
        </p:nvSpPr>
        <p:spPr>
          <a:xfrm>
            <a:off x="581192" y="1584101"/>
            <a:ext cx="11029615" cy="4391249"/>
          </a:xfrm>
        </p:spPr>
        <p:txBody>
          <a:bodyPr>
            <a:normAutofit/>
          </a:bodyPr>
          <a:lstStyle/>
          <a:p>
            <a:pPr marL="342900" lvl="0" indent="-342900" defTabSz="914400">
              <a:lnSpc>
                <a:spcPct val="100000"/>
              </a:lnSpc>
              <a:spcAft>
                <a:spcPts val="0"/>
              </a:spcAft>
              <a:buClrTx/>
              <a:buSzTx/>
              <a:buFontTx/>
              <a:buChar char="-"/>
            </a:pPr>
            <a:r>
              <a:rPr lang="en-US" sz="3200" dirty="0">
                <a:solidFill>
                  <a:prstClr val="black"/>
                </a:solidFill>
                <a:latin typeface="Calibri"/>
              </a:rPr>
              <a:t>for patients who have already received the first dose of the first cycle, it is recommended to give the </a:t>
            </a:r>
            <a:r>
              <a:rPr lang="en-US" sz="3200" b="1" i="1" dirty="0">
                <a:solidFill>
                  <a:srgbClr val="0070C0"/>
                </a:solidFill>
                <a:latin typeface="Calibri"/>
              </a:rPr>
              <a:t>second dose </a:t>
            </a:r>
            <a:r>
              <a:rPr lang="en-US" sz="3200" dirty="0">
                <a:solidFill>
                  <a:prstClr val="black"/>
                </a:solidFill>
                <a:latin typeface="Calibri"/>
              </a:rPr>
              <a:t>and ‘</a:t>
            </a:r>
            <a:r>
              <a:rPr lang="en-US" sz="3200" b="1" i="1" dirty="0">
                <a:solidFill>
                  <a:srgbClr val="0070C0"/>
                </a:solidFill>
                <a:latin typeface="Calibri"/>
              </a:rPr>
              <a:t>extra precautions</a:t>
            </a:r>
            <a:r>
              <a:rPr lang="en-US" sz="3200" dirty="0">
                <a:solidFill>
                  <a:prstClr val="black"/>
                </a:solidFill>
                <a:latin typeface="Calibri"/>
              </a:rPr>
              <a:t>’ should be taken.</a:t>
            </a:r>
          </a:p>
          <a:p>
            <a:pPr marL="0" lvl="0" indent="0" defTabSz="914400">
              <a:lnSpc>
                <a:spcPct val="100000"/>
              </a:lnSpc>
              <a:spcAft>
                <a:spcPts val="0"/>
              </a:spcAft>
              <a:buClrTx/>
              <a:buSzTx/>
              <a:buNone/>
            </a:pPr>
            <a:endParaRPr lang="en-US" sz="3200" dirty="0">
              <a:solidFill>
                <a:prstClr val="black"/>
              </a:solidFill>
              <a:latin typeface="Calibri"/>
            </a:endParaRPr>
          </a:p>
          <a:p>
            <a:pPr marL="342900" lvl="0" indent="-342900" defTabSz="914400">
              <a:lnSpc>
                <a:spcPct val="100000"/>
              </a:lnSpc>
              <a:spcAft>
                <a:spcPts val="0"/>
              </a:spcAft>
              <a:buClrTx/>
              <a:buSzTx/>
              <a:buFont typeface="Arial" pitchFamily="34" charset="0"/>
              <a:buChar char="•"/>
            </a:pPr>
            <a:r>
              <a:rPr lang="en-US" sz="3200" dirty="0">
                <a:solidFill>
                  <a:prstClr val="black"/>
                </a:solidFill>
                <a:latin typeface="Calibri"/>
              </a:rPr>
              <a:t>Patients with </a:t>
            </a:r>
            <a:r>
              <a:rPr lang="en-US" sz="3200" i="1" dirty="0">
                <a:solidFill>
                  <a:srgbClr val="0070C0"/>
                </a:solidFill>
                <a:latin typeface="Calibri"/>
              </a:rPr>
              <a:t>confirmed </a:t>
            </a:r>
            <a:r>
              <a:rPr lang="en-US" sz="3200" b="1" i="1" dirty="0">
                <a:solidFill>
                  <a:srgbClr val="0070C0"/>
                </a:solidFill>
                <a:latin typeface="Calibri"/>
              </a:rPr>
              <a:t>COVID-19 infection</a:t>
            </a:r>
            <a:r>
              <a:rPr lang="en-US" sz="3200" dirty="0">
                <a:solidFill>
                  <a:prstClr val="black"/>
                </a:solidFill>
                <a:latin typeface="Calibri"/>
              </a:rPr>
              <a:t>: Withhold any </a:t>
            </a:r>
            <a:r>
              <a:rPr lang="en-US" sz="3200" i="1" dirty="0">
                <a:solidFill>
                  <a:srgbClr val="0070C0"/>
                </a:solidFill>
                <a:latin typeface="Calibri"/>
              </a:rPr>
              <a:t>first or second-line DMT until clinical resolution and/or approval to continue treatment </a:t>
            </a:r>
            <a:r>
              <a:rPr lang="en-US" sz="3200" i="1" dirty="0">
                <a:solidFill>
                  <a:prstClr val="black"/>
                </a:solidFill>
                <a:latin typeface="Calibri"/>
              </a:rPr>
              <a:t>by an infectious disease specialist</a:t>
            </a:r>
            <a:endParaRPr lang="en-US" sz="3200" dirty="0">
              <a:solidFill>
                <a:prstClr val="black"/>
              </a:solidFill>
              <a:latin typeface="Calibri"/>
            </a:endParaRP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20167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25</a:t>
            </a:fld>
            <a:endParaRPr lang="en-US" dirty="0"/>
          </a:p>
        </p:txBody>
      </p:sp>
      <p:pic>
        <p:nvPicPr>
          <p:cNvPr id="5" name="Picture 4"/>
          <p:cNvPicPr>
            <a:picLocks noChangeAspect="1"/>
          </p:cNvPicPr>
          <p:nvPr/>
        </p:nvPicPr>
        <p:blipFill>
          <a:blip r:embed="rId2"/>
          <a:stretch>
            <a:fillRect/>
          </a:stretch>
        </p:blipFill>
        <p:spPr>
          <a:xfrm>
            <a:off x="2446988" y="0"/>
            <a:ext cx="7093581" cy="6181859"/>
          </a:xfrm>
          <a:prstGeom prst="rect">
            <a:avLst/>
          </a:prstGeom>
        </p:spPr>
      </p:pic>
    </p:spTree>
    <p:extLst>
      <p:ext uri="{BB962C8B-B14F-4D97-AF65-F5344CB8AC3E}">
        <p14:creationId xmlns:p14="http://schemas.microsoft.com/office/powerpoint/2010/main" val="2775434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0" y="-15240"/>
            <a:ext cx="12588240" cy="6857999"/>
          </a:xfrm>
          <a:prstGeom prst="rect">
            <a:avLst/>
          </a:prstGeom>
        </p:spPr>
      </p:pic>
      <p:sp>
        <p:nvSpPr>
          <p:cNvPr id="4" name="Slide Number Placeholder 3"/>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612826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27</a:t>
            </a:fld>
            <a:endParaRPr lang="en-US" dirty="0"/>
          </a:p>
        </p:txBody>
      </p:sp>
      <p:pic>
        <p:nvPicPr>
          <p:cNvPr id="5" name="Content Placeholder 4"/>
          <p:cNvPicPr>
            <a:picLocks noChangeAspect="1"/>
          </p:cNvPicPr>
          <p:nvPr/>
        </p:nvPicPr>
        <p:blipFill>
          <a:blip r:embed="rId2"/>
          <a:stretch>
            <a:fillRect/>
          </a:stretch>
        </p:blipFill>
        <p:spPr>
          <a:xfrm>
            <a:off x="1402080" y="0"/>
            <a:ext cx="9433560" cy="6858000"/>
          </a:xfrm>
          <a:prstGeom prst="rect">
            <a:avLst/>
          </a:prstGeom>
        </p:spPr>
      </p:pic>
    </p:spTree>
    <p:extLst>
      <p:ext uri="{BB962C8B-B14F-4D97-AF65-F5344CB8AC3E}">
        <p14:creationId xmlns:p14="http://schemas.microsoft.com/office/powerpoint/2010/main" val="793475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28</a:t>
            </a:fld>
            <a:endParaRPr lang="en-US" dirty="0"/>
          </a:p>
        </p:txBody>
      </p:sp>
      <p:pic>
        <p:nvPicPr>
          <p:cNvPr id="5" name="Content Placeholder 3"/>
          <p:cNvPicPr>
            <a:picLocks noChangeAspect="1"/>
          </p:cNvPicPr>
          <p:nvPr/>
        </p:nvPicPr>
        <p:blipFill>
          <a:blip r:embed="rId2"/>
          <a:stretch>
            <a:fillRect/>
          </a:stretch>
        </p:blipFill>
        <p:spPr>
          <a:xfrm>
            <a:off x="1005840" y="0"/>
            <a:ext cx="10195560" cy="6858000"/>
          </a:xfrm>
          <a:prstGeom prst="rect">
            <a:avLst/>
          </a:prstGeom>
        </p:spPr>
      </p:pic>
    </p:spTree>
    <p:extLst>
      <p:ext uri="{BB962C8B-B14F-4D97-AF65-F5344CB8AC3E}">
        <p14:creationId xmlns:p14="http://schemas.microsoft.com/office/powerpoint/2010/main" val="4118004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29</a:t>
            </a:fld>
            <a:endParaRPr lang="en-US" dirty="0"/>
          </a:p>
        </p:txBody>
      </p:sp>
      <p:pic>
        <p:nvPicPr>
          <p:cNvPr id="5" name="Content Placeholder 3"/>
          <p:cNvPicPr>
            <a:picLocks noChangeAspect="1"/>
          </p:cNvPicPr>
          <p:nvPr/>
        </p:nvPicPr>
        <p:blipFill>
          <a:blip r:embed="rId2"/>
          <a:stretch>
            <a:fillRect/>
          </a:stretch>
        </p:blipFill>
        <p:spPr>
          <a:xfrm>
            <a:off x="1112520" y="0"/>
            <a:ext cx="9951720" cy="6857999"/>
          </a:xfrm>
          <a:prstGeom prst="rect">
            <a:avLst/>
          </a:prstGeom>
        </p:spPr>
      </p:pic>
    </p:spTree>
    <p:extLst>
      <p:ext uri="{BB962C8B-B14F-4D97-AF65-F5344CB8AC3E}">
        <p14:creationId xmlns:p14="http://schemas.microsoft.com/office/powerpoint/2010/main" val="148808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539EE-4A36-4CA3-94D4-F7FEA2D2411B}"/>
              </a:ext>
            </a:extLst>
          </p:cNvPr>
          <p:cNvSpPr>
            <a:spLocks noGrp="1"/>
          </p:cNvSpPr>
          <p:nvPr>
            <p:ph type="title"/>
          </p:nvPr>
        </p:nvSpPr>
        <p:spPr>
          <a:xfrm>
            <a:off x="581192" y="174124"/>
            <a:ext cx="11029616" cy="1188720"/>
          </a:xfrm>
        </p:spPr>
        <p:txBody>
          <a:bodyPr anchor="ctr" anchorCtr="0">
            <a:normAutofit/>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DMTs and Viral Infection Risk</a:t>
            </a:r>
            <a:endParaRPr lang="en-US" dirty="0">
              <a:solidFill>
                <a:schemeClr val="tx1">
                  <a:lumMod val="85000"/>
                  <a:lumOff val="15000"/>
                </a:schemeClr>
              </a:solidFill>
            </a:endParaRPr>
          </a:p>
        </p:txBody>
      </p:sp>
      <p:sp>
        <p:nvSpPr>
          <p:cNvPr id="7" name="Content Placeholder 6">
            <a:extLst>
              <a:ext uri="{FF2B5EF4-FFF2-40B4-BE49-F238E27FC236}">
                <a16:creationId xmlns="" xmlns:a16="http://schemas.microsoft.com/office/drawing/2014/main" id="{7AEAE1E1-99E3-4CC4-B355-D075CF032BEE}"/>
              </a:ext>
            </a:extLst>
          </p:cNvPr>
          <p:cNvSpPr>
            <a:spLocks noGrp="1"/>
          </p:cNvSpPr>
          <p:nvPr>
            <p:ph idx="1"/>
          </p:nvPr>
        </p:nvSpPr>
        <p:spPr/>
        <p:txBody>
          <a:bodyPr anchor="t"/>
          <a:lstStyle/>
          <a:p>
            <a:r>
              <a:rPr lang="en-US" dirty="0"/>
              <a:t>aaaaaaaa</a:t>
            </a:r>
          </a:p>
        </p:txBody>
      </p:sp>
      <p:sp>
        <p:nvSpPr>
          <p:cNvPr id="4" name="Slide Number Placeholder 3">
            <a:extLst>
              <a:ext uri="{FF2B5EF4-FFF2-40B4-BE49-F238E27FC236}">
                <a16:creationId xmlns="" xmlns:a16="http://schemas.microsoft.com/office/drawing/2014/main" id="{B0A2F831-91D7-4073-A3E1-7EB905D68B20}"/>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6" name="Content Placeholder 3"/>
          <p:cNvPicPr>
            <a:picLocks noChangeAspect="1"/>
          </p:cNvPicPr>
          <p:nvPr/>
        </p:nvPicPr>
        <p:blipFill>
          <a:blip r:embed="rId3"/>
          <a:stretch>
            <a:fillRect/>
          </a:stretch>
        </p:blipFill>
        <p:spPr>
          <a:xfrm>
            <a:off x="19955" y="1416672"/>
            <a:ext cx="12173507" cy="4623516"/>
          </a:xfrm>
          <a:prstGeom prst="rect">
            <a:avLst/>
          </a:prstGeom>
        </p:spPr>
      </p:pic>
    </p:spTree>
    <p:extLst>
      <p:ext uri="{BB962C8B-B14F-4D97-AF65-F5344CB8AC3E}">
        <p14:creationId xmlns:p14="http://schemas.microsoft.com/office/powerpoint/2010/main" val="3825886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30</a:t>
            </a:fld>
            <a:endParaRPr lang="en-US" dirty="0"/>
          </a:p>
        </p:txBody>
      </p:sp>
      <p:pic>
        <p:nvPicPr>
          <p:cNvPr id="5" name="Content Placeholder 4"/>
          <p:cNvPicPr>
            <a:picLocks noChangeAspect="1"/>
          </p:cNvPicPr>
          <p:nvPr/>
        </p:nvPicPr>
        <p:blipFill>
          <a:blip r:embed="rId2"/>
          <a:stretch>
            <a:fillRect/>
          </a:stretch>
        </p:blipFill>
        <p:spPr>
          <a:xfrm>
            <a:off x="899160" y="0"/>
            <a:ext cx="10332720" cy="6858000"/>
          </a:xfrm>
          <a:prstGeom prst="rect">
            <a:avLst/>
          </a:prstGeom>
        </p:spPr>
      </p:pic>
    </p:spTree>
    <p:extLst>
      <p:ext uri="{BB962C8B-B14F-4D97-AF65-F5344CB8AC3E}">
        <p14:creationId xmlns:p14="http://schemas.microsoft.com/office/powerpoint/2010/main" val="3412484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31</a:t>
            </a:fld>
            <a:endParaRPr lang="en-US" dirty="0"/>
          </a:p>
        </p:txBody>
      </p:sp>
      <p:pic>
        <p:nvPicPr>
          <p:cNvPr id="5" name="Picture 4"/>
          <p:cNvPicPr>
            <a:picLocks noChangeAspect="1"/>
          </p:cNvPicPr>
          <p:nvPr/>
        </p:nvPicPr>
        <p:blipFill>
          <a:blip r:embed="rId2"/>
          <a:stretch>
            <a:fillRect/>
          </a:stretch>
        </p:blipFill>
        <p:spPr>
          <a:xfrm>
            <a:off x="218365" y="0"/>
            <a:ext cx="11413383" cy="4118259"/>
          </a:xfrm>
          <a:prstGeom prst="rect">
            <a:avLst/>
          </a:prstGeom>
        </p:spPr>
      </p:pic>
      <p:pic>
        <p:nvPicPr>
          <p:cNvPr id="6" name="Picture 5"/>
          <p:cNvPicPr>
            <a:picLocks noChangeAspect="1"/>
          </p:cNvPicPr>
          <p:nvPr/>
        </p:nvPicPr>
        <p:blipFill>
          <a:blip r:embed="rId3"/>
          <a:stretch>
            <a:fillRect/>
          </a:stretch>
        </p:blipFill>
        <p:spPr>
          <a:xfrm>
            <a:off x="490139" y="4613963"/>
            <a:ext cx="3134444" cy="625301"/>
          </a:xfrm>
          <a:prstGeom prst="rect">
            <a:avLst/>
          </a:prstGeom>
        </p:spPr>
      </p:pic>
      <p:pic>
        <p:nvPicPr>
          <p:cNvPr id="7" name="Picture 6"/>
          <p:cNvPicPr>
            <a:picLocks noChangeAspect="1"/>
          </p:cNvPicPr>
          <p:nvPr/>
        </p:nvPicPr>
        <p:blipFill>
          <a:blip r:embed="rId4"/>
          <a:stretch>
            <a:fillRect/>
          </a:stretch>
        </p:blipFill>
        <p:spPr>
          <a:xfrm>
            <a:off x="3484604" y="4793236"/>
            <a:ext cx="1742290" cy="325551"/>
          </a:xfrm>
          <a:prstGeom prst="rect">
            <a:avLst/>
          </a:prstGeom>
        </p:spPr>
      </p:pic>
      <p:pic>
        <p:nvPicPr>
          <p:cNvPr id="8" name="Picture 7"/>
          <p:cNvPicPr>
            <a:picLocks noChangeAspect="1"/>
          </p:cNvPicPr>
          <p:nvPr/>
        </p:nvPicPr>
        <p:blipFill>
          <a:blip r:embed="rId5"/>
          <a:stretch>
            <a:fillRect/>
          </a:stretch>
        </p:blipFill>
        <p:spPr>
          <a:xfrm>
            <a:off x="5243903" y="4812821"/>
            <a:ext cx="1196223" cy="274543"/>
          </a:xfrm>
          <a:prstGeom prst="rect">
            <a:avLst/>
          </a:prstGeom>
        </p:spPr>
      </p:pic>
      <p:pic>
        <p:nvPicPr>
          <p:cNvPr id="9" name="Picture 8"/>
          <p:cNvPicPr>
            <a:picLocks noChangeAspect="1"/>
          </p:cNvPicPr>
          <p:nvPr/>
        </p:nvPicPr>
        <p:blipFill>
          <a:blip r:embed="rId6"/>
          <a:stretch>
            <a:fillRect/>
          </a:stretch>
        </p:blipFill>
        <p:spPr>
          <a:xfrm>
            <a:off x="6316553" y="4797570"/>
            <a:ext cx="4804522" cy="355198"/>
          </a:xfrm>
          <a:prstGeom prst="rect">
            <a:avLst/>
          </a:prstGeom>
        </p:spPr>
      </p:pic>
    </p:spTree>
    <p:extLst>
      <p:ext uri="{BB962C8B-B14F-4D97-AF65-F5344CB8AC3E}">
        <p14:creationId xmlns:p14="http://schemas.microsoft.com/office/powerpoint/2010/main" val="2724630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32</a:t>
            </a:fld>
            <a:endParaRPr lang="en-US" dirty="0"/>
          </a:p>
        </p:txBody>
      </p:sp>
      <p:pic>
        <p:nvPicPr>
          <p:cNvPr id="5" name="Content Placeholder 3"/>
          <p:cNvPicPr>
            <a:picLocks noChangeAspect="1"/>
          </p:cNvPicPr>
          <p:nvPr/>
        </p:nvPicPr>
        <p:blipFill>
          <a:blip r:embed="rId2"/>
          <a:stretch>
            <a:fillRect/>
          </a:stretch>
        </p:blipFill>
        <p:spPr>
          <a:xfrm>
            <a:off x="1337132" y="0"/>
            <a:ext cx="9742348" cy="6858000"/>
          </a:xfrm>
          <a:prstGeom prst="rect">
            <a:avLst/>
          </a:prstGeom>
        </p:spPr>
      </p:pic>
    </p:spTree>
    <p:extLst>
      <p:ext uri="{BB962C8B-B14F-4D97-AF65-F5344CB8AC3E}">
        <p14:creationId xmlns:p14="http://schemas.microsoft.com/office/powerpoint/2010/main" val="1784747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33</a:t>
            </a:fld>
            <a:endParaRPr lang="en-US" dirty="0"/>
          </a:p>
        </p:txBody>
      </p:sp>
      <p:pic>
        <p:nvPicPr>
          <p:cNvPr id="5" name="Picture 4"/>
          <p:cNvPicPr>
            <a:picLocks noChangeAspect="1"/>
          </p:cNvPicPr>
          <p:nvPr/>
        </p:nvPicPr>
        <p:blipFill>
          <a:blip r:embed="rId2"/>
          <a:stretch>
            <a:fillRect/>
          </a:stretch>
        </p:blipFill>
        <p:spPr>
          <a:xfrm>
            <a:off x="1173480" y="0"/>
            <a:ext cx="9875520" cy="6858000"/>
          </a:xfrm>
          <a:prstGeom prst="rect">
            <a:avLst/>
          </a:prstGeom>
        </p:spPr>
      </p:pic>
    </p:spTree>
    <p:extLst>
      <p:ext uri="{BB962C8B-B14F-4D97-AF65-F5344CB8AC3E}">
        <p14:creationId xmlns:p14="http://schemas.microsoft.com/office/powerpoint/2010/main" val="3547249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0"/>
            <a:ext cx="11029616" cy="1237129"/>
          </a:xfrm>
        </p:spPr>
        <p:txBody>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MSIF Update last Advice</a:t>
            </a:r>
            <a:endParaRPr lang="en-US" dirty="0"/>
          </a:p>
        </p:txBody>
      </p:sp>
      <p:sp>
        <p:nvSpPr>
          <p:cNvPr id="3" name="Content Placeholder 2"/>
          <p:cNvSpPr>
            <a:spLocks noGrp="1"/>
          </p:cNvSpPr>
          <p:nvPr>
            <p:ph idx="1"/>
          </p:nvPr>
        </p:nvSpPr>
        <p:spPr>
          <a:xfrm>
            <a:off x="0" y="1368687"/>
            <a:ext cx="12192000" cy="5489313"/>
          </a:xfrm>
        </p:spPr>
        <p:txBody>
          <a:bodyPr>
            <a:normAutofit fontScale="92500" lnSpcReduction="10000"/>
          </a:bodyPr>
          <a:lstStyle/>
          <a:p>
            <a:pPr marL="228600" lvl="0" indent="-228600" defTabSz="914400">
              <a:lnSpc>
                <a:spcPct val="90000"/>
              </a:lnSpc>
              <a:spcBef>
                <a:spcPts val="1000"/>
              </a:spcBef>
              <a:spcAft>
                <a:spcPts val="0"/>
              </a:spcAft>
              <a:buClrTx/>
              <a:buSzTx/>
              <a:buFont typeface="Arial" panose="020B0604020202020204" pitchFamily="34" charset="0"/>
              <a:buChar char="•"/>
            </a:pPr>
            <a:r>
              <a:rPr lang="en-US" sz="2000" b="1" dirty="0">
                <a:solidFill>
                  <a:srgbClr val="FF0000"/>
                </a:solidFill>
                <a:latin typeface="Calibri" panose="020F0502020204030204"/>
              </a:rPr>
              <a:t>Interferons (</a:t>
            </a:r>
            <a:r>
              <a:rPr lang="en-US" sz="2000" b="1" dirty="0" err="1">
                <a:solidFill>
                  <a:srgbClr val="FF0000"/>
                </a:solidFill>
                <a:latin typeface="Calibri" panose="020F0502020204030204"/>
              </a:rPr>
              <a:t>Avonex</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Betaseron</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Extavia</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Plegridy</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Rebif</a:t>
            </a:r>
            <a:r>
              <a:rPr lang="en-US" sz="2000" b="1" dirty="0">
                <a:solidFill>
                  <a:srgbClr val="FF0000"/>
                </a:solidFill>
                <a:latin typeface="Calibri" panose="020F0502020204030204"/>
              </a:rPr>
              <a:t>) and </a:t>
            </a:r>
            <a:r>
              <a:rPr lang="en-US" sz="2000" b="1" dirty="0" err="1">
                <a:solidFill>
                  <a:srgbClr val="FF0000"/>
                </a:solidFill>
                <a:latin typeface="Calibri" panose="020F0502020204030204"/>
              </a:rPr>
              <a:t>glatiramer</a:t>
            </a:r>
            <a:r>
              <a:rPr lang="en-US" sz="2000" b="1" dirty="0">
                <a:solidFill>
                  <a:srgbClr val="FF0000"/>
                </a:solidFill>
                <a:latin typeface="Calibri" panose="020F0502020204030204"/>
              </a:rPr>
              <a:t> acetate (</a:t>
            </a:r>
            <a:r>
              <a:rPr lang="en-US" sz="2000" b="1" dirty="0" err="1">
                <a:solidFill>
                  <a:srgbClr val="FF0000"/>
                </a:solidFill>
                <a:latin typeface="Calibri" panose="020F0502020204030204"/>
              </a:rPr>
              <a:t>Copaxone</a:t>
            </a:r>
            <a:r>
              <a:rPr lang="en-US" sz="2000" b="1" dirty="0">
                <a:solidFill>
                  <a:srgbClr val="FF0000"/>
                </a:solidFill>
                <a:latin typeface="Calibri" panose="020F0502020204030204"/>
              </a:rPr>
              <a:t>)</a:t>
            </a:r>
            <a:r>
              <a:rPr lang="en-US" sz="2000" dirty="0">
                <a:solidFill>
                  <a:prstClr val="black"/>
                </a:solidFill>
                <a:latin typeface="Calibri" panose="020F0502020204030204"/>
              </a:rPr>
              <a:t> are unlikely to impact negatively on COVID-19 severity. There is some preliminary evidence that </a:t>
            </a:r>
            <a:r>
              <a:rPr lang="en-US" sz="2000" dirty="0" err="1">
                <a:solidFill>
                  <a:prstClr val="black"/>
                </a:solidFill>
                <a:latin typeface="Calibri" panose="020F0502020204030204"/>
              </a:rPr>
              <a:t>interferons</a:t>
            </a:r>
            <a:r>
              <a:rPr lang="en-US" sz="2000" dirty="0">
                <a:solidFill>
                  <a:prstClr val="black"/>
                </a:solidFill>
                <a:latin typeface="Calibri" panose="020F0502020204030204"/>
              </a:rPr>
              <a:t> may reduce the need for hospitalization due to COVID-19.</a:t>
            </a:r>
          </a:p>
          <a:p>
            <a:pPr marL="228600" lvl="0" indent="-228600" defTabSz="914400">
              <a:lnSpc>
                <a:spcPct val="90000"/>
              </a:lnSpc>
              <a:spcBef>
                <a:spcPts val="1000"/>
              </a:spcBef>
              <a:spcAft>
                <a:spcPts val="0"/>
              </a:spcAft>
              <a:buClrTx/>
              <a:buSzTx/>
              <a:buFont typeface="Arial" panose="020B0604020202020204" pitchFamily="34" charset="0"/>
              <a:buChar char="•"/>
            </a:pPr>
            <a:r>
              <a:rPr lang="en-US" sz="2000" dirty="0">
                <a:solidFill>
                  <a:prstClr val="black"/>
                </a:solidFill>
                <a:latin typeface="Calibri" panose="020F0502020204030204"/>
              </a:rPr>
              <a:t>The evidence available suggests that people with MS taking </a:t>
            </a:r>
            <a:r>
              <a:rPr lang="en-US" sz="2000" b="1" dirty="0">
                <a:solidFill>
                  <a:srgbClr val="FF0000"/>
                </a:solidFill>
                <a:latin typeface="Calibri" panose="020F0502020204030204"/>
              </a:rPr>
              <a:t>dimethyl </a:t>
            </a:r>
            <a:r>
              <a:rPr lang="en-US" sz="2000" b="1" dirty="0" err="1">
                <a:solidFill>
                  <a:srgbClr val="FF0000"/>
                </a:solidFill>
                <a:latin typeface="Calibri" panose="020F0502020204030204"/>
              </a:rPr>
              <a:t>fumarate</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Tecfidera</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diroximel</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fumarate</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Vumerity</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teriflunomide</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Aubagio</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fingolimod</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Gilenya</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natalizumab</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Tysabri</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ozanimod</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Zeposia</a:t>
            </a:r>
            <a:r>
              <a:rPr lang="en-US" sz="2000" b="1" dirty="0">
                <a:solidFill>
                  <a:srgbClr val="FF0000"/>
                </a:solidFill>
                <a:latin typeface="Calibri" panose="020F0502020204030204"/>
              </a:rPr>
              <a:t>) and </a:t>
            </a:r>
            <a:r>
              <a:rPr lang="en-US" sz="2000" b="1" dirty="0" err="1">
                <a:solidFill>
                  <a:srgbClr val="FF0000"/>
                </a:solidFill>
                <a:latin typeface="Calibri" panose="020F0502020204030204"/>
              </a:rPr>
              <a:t>siponimod</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Mayzent</a:t>
            </a:r>
            <a:r>
              <a:rPr lang="en-US" sz="2000" b="1" dirty="0">
                <a:solidFill>
                  <a:srgbClr val="FF0000"/>
                </a:solidFill>
                <a:latin typeface="Calibri" panose="020F0502020204030204"/>
              </a:rPr>
              <a:t>) </a:t>
            </a:r>
            <a:r>
              <a:rPr lang="en-US" sz="2000" dirty="0">
                <a:solidFill>
                  <a:prstClr val="black"/>
                </a:solidFill>
                <a:latin typeface="Calibri" panose="020F0502020204030204"/>
              </a:rPr>
              <a:t>do not have an increased risk of more severe COVID-19 symptoms.</a:t>
            </a:r>
          </a:p>
          <a:p>
            <a:pPr marL="228600" lvl="0" indent="-228600" defTabSz="914400">
              <a:lnSpc>
                <a:spcPct val="90000"/>
              </a:lnSpc>
              <a:spcBef>
                <a:spcPts val="1000"/>
              </a:spcBef>
              <a:spcAft>
                <a:spcPts val="0"/>
              </a:spcAft>
              <a:buClrTx/>
              <a:buSzTx/>
              <a:buFont typeface="Arial" panose="020B0604020202020204" pitchFamily="34" charset="0"/>
              <a:buChar char="•"/>
            </a:pPr>
            <a:r>
              <a:rPr lang="en-US" sz="2000" dirty="0">
                <a:solidFill>
                  <a:prstClr val="black"/>
                </a:solidFill>
                <a:latin typeface="Calibri" panose="020F0502020204030204"/>
              </a:rPr>
              <a:t>There is some evidence that therapies that </a:t>
            </a:r>
            <a:r>
              <a:rPr lang="en-US" sz="2000" b="1" dirty="0">
                <a:solidFill>
                  <a:srgbClr val="FF0000"/>
                </a:solidFill>
                <a:latin typeface="Calibri" panose="020F0502020204030204"/>
              </a:rPr>
              <a:t>target CD20 – </a:t>
            </a:r>
            <a:r>
              <a:rPr lang="en-US" sz="2000" b="1" dirty="0" err="1">
                <a:solidFill>
                  <a:srgbClr val="FF0000"/>
                </a:solidFill>
                <a:latin typeface="Calibri" panose="020F0502020204030204"/>
              </a:rPr>
              <a:t>ocrelizumab</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Ocrevus</a:t>
            </a:r>
            <a:r>
              <a:rPr lang="en-US" sz="2000" b="1" dirty="0">
                <a:solidFill>
                  <a:srgbClr val="FF0000"/>
                </a:solidFill>
                <a:latin typeface="Calibri" panose="020F0502020204030204"/>
              </a:rPr>
              <a:t>) and rituximab (</a:t>
            </a:r>
            <a:r>
              <a:rPr lang="en-US" sz="2000" b="1" dirty="0" err="1">
                <a:solidFill>
                  <a:srgbClr val="FF0000"/>
                </a:solidFill>
                <a:latin typeface="Calibri" panose="020F0502020204030204"/>
              </a:rPr>
              <a:t>Rituxan</a:t>
            </a:r>
            <a:r>
              <a:rPr lang="en-US" sz="2000" b="1" dirty="0">
                <a:solidFill>
                  <a:srgbClr val="FF0000"/>
                </a:solidFill>
                <a:latin typeface="Calibri" panose="020F0502020204030204"/>
              </a:rPr>
              <a:t>)– </a:t>
            </a:r>
            <a:r>
              <a:rPr lang="en-US" sz="2000" dirty="0">
                <a:solidFill>
                  <a:prstClr val="black"/>
                </a:solidFill>
                <a:latin typeface="Calibri" panose="020F0502020204030204"/>
              </a:rPr>
              <a:t>may be linked to an increased chance of having a more severe form of COVID-19. However, these therapies should still be considered as an option for treating MS during the pandemic. People with MS who are taking them or </a:t>
            </a:r>
            <a:r>
              <a:rPr lang="en-US" sz="2000" b="1" dirty="0" err="1">
                <a:solidFill>
                  <a:srgbClr val="FF0000"/>
                </a:solidFill>
                <a:latin typeface="Calibri" panose="020F0502020204030204"/>
              </a:rPr>
              <a:t>ofatumumab</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Kesimpta</a:t>
            </a:r>
            <a:r>
              <a:rPr lang="en-US" sz="2000" b="1" dirty="0">
                <a:solidFill>
                  <a:srgbClr val="FF0000"/>
                </a:solidFill>
                <a:latin typeface="Calibri" panose="020F0502020204030204"/>
              </a:rPr>
              <a:t>) </a:t>
            </a:r>
            <a:r>
              <a:rPr lang="en-US" sz="2000" dirty="0">
                <a:solidFill>
                  <a:prstClr val="black"/>
                </a:solidFill>
                <a:latin typeface="Calibri" panose="020F0502020204030204"/>
              </a:rPr>
              <a:t>that works in the same way, should be particularly vigilant regarding the advice </a:t>
            </a:r>
            <a:r>
              <a:rPr lang="en-US" sz="2000" dirty="0">
                <a:solidFill>
                  <a:prstClr val="black"/>
                </a:solidFill>
                <a:latin typeface="Calibri" panose="020F0502020204030204"/>
                <a:hlinkClick r:id="rId2"/>
              </a:rPr>
              <a:t>here</a:t>
            </a:r>
            <a:r>
              <a:rPr lang="en-US" sz="2000" dirty="0">
                <a:solidFill>
                  <a:prstClr val="black"/>
                </a:solidFill>
                <a:latin typeface="Calibri" panose="020F0502020204030204"/>
              </a:rPr>
              <a:t> to reduce their risk of infection.</a:t>
            </a:r>
          </a:p>
          <a:p>
            <a:pPr marL="228600" lvl="0" indent="-228600" defTabSz="914400">
              <a:lnSpc>
                <a:spcPct val="90000"/>
              </a:lnSpc>
              <a:spcBef>
                <a:spcPts val="1000"/>
              </a:spcBef>
              <a:spcAft>
                <a:spcPts val="0"/>
              </a:spcAft>
              <a:buClrTx/>
              <a:buSzTx/>
              <a:buFont typeface="Arial" panose="020B0604020202020204" pitchFamily="34" charset="0"/>
              <a:buChar char="•"/>
            </a:pPr>
            <a:r>
              <a:rPr lang="en-US" sz="2000" dirty="0">
                <a:solidFill>
                  <a:prstClr val="black"/>
                </a:solidFill>
                <a:latin typeface="Calibri" panose="020F0502020204030204"/>
              </a:rPr>
              <a:t>More data on the use of </a:t>
            </a:r>
            <a:r>
              <a:rPr lang="en-US" sz="2000" b="1" dirty="0" err="1">
                <a:solidFill>
                  <a:srgbClr val="FF0000"/>
                </a:solidFill>
                <a:latin typeface="Calibri" panose="020F0502020204030204"/>
              </a:rPr>
              <a:t>alemtuzumab</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Lemtrada</a:t>
            </a:r>
            <a:r>
              <a:rPr lang="en-US" sz="2000" b="1" dirty="0">
                <a:solidFill>
                  <a:srgbClr val="FF0000"/>
                </a:solidFill>
                <a:latin typeface="Calibri" panose="020F0502020204030204"/>
              </a:rPr>
              <a:t>) and </a:t>
            </a:r>
            <a:r>
              <a:rPr lang="en-US" sz="2000" b="1" dirty="0" err="1">
                <a:solidFill>
                  <a:srgbClr val="FF0000"/>
                </a:solidFill>
                <a:latin typeface="Calibri" panose="020F0502020204030204"/>
              </a:rPr>
              <a:t>cladribine</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Mavenclad</a:t>
            </a:r>
            <a:r>
              <a:rPr lang="en-US" sz="2000" b="1" dirty="0">
                <a:solidFill>
                  <a:srgbClr val="FF0000"/>
                </a:solidFill>
                <a:latin typeface="Calibri" panose="020F0502020204030204"/>
              </a:rPr>
              <a:t>) </a:t>
            </a:r>
            <a:r>
              <a:rPr lang="en-US" sz="2000" dirty="0">
                <a:solidFill>
                  <a:prstClr val="black"/>
                </a:solidFill>
                <a:latin typeface="Calibri" panose="020F0502020204030204"/>
              </a:rPr>
              <a:t>during the COVID-19 pandemic are required to make any assessment of their safety. People with MS who are currently taking these therapies and are living in a community with a COVID-19 outbreak should discuss their current lymphocyte counts with their healthcare professional. (Lymphocytes are a type of white blood cell that helps protect the body from infection). If their counts are considered to be low they should isolate as much as possible to reduce their risk.</a:t>
            </a:r>
          </a:p>
          <a:p>
            <a:pPr marL="228600" lvl="0" indent="-228600" defTabSz="914400">
              <a:lnSpc>
                <a:spcPct val="90000"/>
              </a:lnSpc>
              <a:spcBef>
                <a:spcPts val="1000"/>
              </a:spcBef>
              <a:spcAft>
                <a:spcPts val="0"/>
              </a:spcAft>
              <a:buClrTx/>
              <a:buSzTx/>
              <a:buFont typeface="Arial" panose="020B0604020202020204" pitchFamily="34" charset="0"/>
              <a:buChar char="•"/>
            </a:pPr>
            <a:r>
              <a:rPr lang="en-US" sz="2000" dirty="0">
                <a:solidFill>
                  <a:prstClr val="black"/>
                </a:solidFill>
                <a:latin typeface="Calibri" panose="020F0502020204030204"/>
              </a:rPr>
              <a:t>Recommendations on delaying second or further doses of </a:t>
            </a:r>
            <a:r>
              <a:rPr lang="en-US" sz="2000" b="1" dirty="0" err="1">
                <a:solidFill>
                  <a:srgbClr val="FF0000"/>
                </a:solidFill>
                <a:latin typeface="Calibri" panose="020F0502020204030204"/>
              </a:rPr>
              <a:t>alemtuzumab</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cladribine</a:t>
            </a:r>
            <a:r>
              <a:rPr lang="en-US" sz="2000" b="1" dirty="0">
                <a:solidFill>
                  <a:srgbClr val="FF0000"/>
                </a:solidFill>
                <a:latin typeface="Calibri" panose="020F0502020204030204"/>
              </a:rPr>
              <a:t>, </a:t>
            </a:r>
            <a:r>
              <a:rPr lang="en-US" sz="2000" b="1" dirty="0" err="1">
                <a:solidFill>
                  <a:srgbClr val="FF0000"/>
                </a:solidFill>
                <a:latin typeface="Calibri" panose="020F0502020204030204"/>
              </a:rPr>
              <a:t>ocrelizumab</a:t>
            </a:r>
            <a:r>
              <a:rPr lang="en-US" sz="2000" b="1" dirty="0">
                <a:solidFill>
                  <a:srgbClr val="FF0000"/>
                </a:solidFill>
                <a:latin typeface="Calibri" panose="020F0502020204030204"/>
              </a:rPr>
              <a:t> and rituximab </a:t>
            </a:r>
            <a:r>
              <a:rPr lang="en-US" sz="2000" dirty="0">
                <a:solidFill>
                  <a:prstClr val="black"/>
                </a:solidFill>
                <a:latin typeface="Calibri" panose="020F0502020204030204"/>
              </a:rPr>
              <a:t>due to the COVID-19 outbreak differ between countries. People who take these medications and are due for the next dose should consult their healthcare professional about the risks and benefits of postponing treatment. People are strongly encouraged not to stop treatment without the advice of their clinician.</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34</a:t>
            </a:fld>
            <a:endParaRPr lang="en-US" dirty="0"/>
          </a:p>
        </p:txBody>
      </p:sp>
      <p:pic>
        <p:nvPicPr>
          <p:cNvPr id="5" name="Picture 4"/>
          <p:cNvPicPr>
            <a:picLocks noChangeAspect="1"/>
          </p:cNvPicPr>
          <p:nvPr/>
        </p:nvPicPr>
        <p:blipFill>
          <a:blip r:embed="rId3"/>
          <a:stretch>
            <a:fillRect/>
          </a:stretch>
        </p:blipFill>
        <p:spPr>
          <a:xfrm>
            <a:off x="8969633" y="332277"/>
            <a:ext cx="2987299" cy="1036410"/>
          </a:xfrm>
          <a:prstGeom prst="rect">
            <a:avLst/>
          </a:prstGeom>
        </p:spPr>
      </p:pic>
    </p:spTree>
    <p:extLst>
      <p:ext uri="{BB962C8B-B14F-4D97-AF65-F5344CB8AC3E}">
        <p14:creationId xmlns:p14="http://schemas.microsoft.com/office/powerpoint/2010/main" val="1799469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35</a:t>
            </a:fld>
            <a:endParaRPr lang="en-US" dirty="0"/>
          </a:p>
        </p:txBody>
      </p:sp>
      <p:pic>
        <p:nvPicPr>
          <p:cNvPr id="5" name="Content Placeholder 3"/>
          <p:cNvPicPr>
            <a:picLocks noChangeAspect="1"/>
          </p:cNvPicPr>
          <p:nvPr/>
        </p:nvPicPr>
        <p:blipFill>
          <a:blip r:embed="rId2"/>
          <a:stretch>
            <a:fillRect/>
          </a:stretch>
        </p:blipFill>
        <p:spPr>
          <a:xfrm>
            <a:off x="209744" y="125810"/>
            <a:ext cx="11772978" cy="3129756"/>
          </a:xfrm>
          <a:prstGeom prst="rect">
            <a:avLst/>
          </a:prstGeom>
        </p:spPr>
      </p:pic>
      <p:pic>
        <p:nvPicPr>
          <p:cNvPr id="6" name="Picture 5"/>
          <p:cNvPicPr>
            <a:picLocks noChangeAspect="1"/>
          </p:cNvPicPr>
          <p:nvPr/>
        </p:nvPicPr>
        <p:blipFill>
          <a:blip r:embed="rId3"/>
          <a:stretch>
            <a:fillRect/>
          </a:stretch>
        </p:blipFill>
        <p:spPr>
          <a:xfrm>
            <a:off x="2540368" y="4455168"/>
            <a:ext cx="3411853" cy="438108"/>
          </a:xfrm>
          <a:prstGeom prst="rect">
            <a:avLst/>
          </a:prstGeom>
        </p:spPr>
      </p:pic>
      <p:pic>
        <p:nvPicPr>
          <p:cNvPr id="7" name="Picture 6"/>
          <p:cNvPicPr>
            <a:picLocks noChangeAspect="1"/>
          </p:cNvPicPr>
          <p:nvPr/>
        </p:nvPicPr>
        <p:blipFill>
          <a:blip r:embed="rId4"/>
          <a:stretch>
            <a:fillRect/>
          </a:stretch>
        </p:blipFill>
        <p:spPr>
          <a:xfrm>
            <a:off x="5983505" y="4533500"/>
            <a:ext cx="3630052" cy="322708"/>
          </a:xfrm>
          <a:prstGeom prst="rect">
            <a:avLst/>
          </a:prstGeom>
        </p:spPr>
      </p:pic>
    </p:spTree>
    <p:extLst>
      <p:ext uri="{BB962C8B-B14F-4D97-AF65-F5344CB8AC3E}">
        <p14:creationId xmlns:p14="http://schemas.microsoft.com/office/powerpoint/2010/main" val="3183205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36</a:t>
            </a:fld>
            <a:endParaRPr lang="en-US" dirty="0"/>
          </a:p>
        </p:txBody>
      </p:sp>
      <p:pic>
        <p:nvPicPr>
          <p:cNvPr id="6" name="Content Placeholder 3"/>
          <p:cNvPicPr>
            <a:picLocks noChangeAspect="1"/>
          </p:cNvPicPr>
          <p:nvPr/>
        </p:nvPicPr>
        <p:blipFill>
          <a:blip r:embed="rId2"/>
          <a:stretch>
            <a:fillRect/>
          </a:stretch>
        </p:blipFill>
        <p:spPr>
          <a:xfrm>
            <a:off x="1275686" y="0"/>
            <a:ext cx="9529474" cy="6857999"/>
          </a:xfrm>
          <a:prstGeom prst="rect">
            <a:avLst/>
          </a:prstGeom>
        </p:spPr>
      </p:pic>
    </p:spTree>
    <p:extLst>
      <p:ext uri="{BB962C8B-B14F-4D97-AF65-F5344CB8AC3E}">
        <p14:creationId xmlns:p14="http://schemas.microsoft.com/office/powerpoint/2010/main" val="1496110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mn-lt"/>
                <a:cs typeface="Calibri" panose="020F0502020204030204" pitchFamily="34" charset="0"/>
              </a:rPr>
              <a:t>COVID-19</a:t>
            </a:r>
            <a:r>
              <a:rPr lang="en-US" b="1" dirty="0">
                <a:solidFill>
                  <a:srgbClr val="FF0000"/>
                </a:solidFill>
                <a:effectLst>
                  <a:outerShdw blurRad="38100" dist="38100" dir="2700000" algn="tl">
                    <a:srgbClr val="000000">
                      <a:alpha val="43137"/>
                    </a:srgbClr>
                  </a:outerShdw>
                </a:effectLst>
                <a:latin typeface="+mn-lt"/>
              </a:rPr>
              <a:t> Vaccines</a:t>
            </a:r>
            <a:endParaRPr lang="en-US" dirty="0">
              <a:solidFill>
                <a:srgbClr val="FF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1825624"/>
            <a:ext cx="12192000" cy="5032375"/>
          </a:xfrm>
        </p:spPr>
        <p:txBody>
          <a:bodyPr>
            <a:normAutofit/>
          </a:bodyPr>
          <a:lstStyle/>
          <a:p>
            <a:r>
              <a:rPr lang="en-US" dirty="0">
                <a:latin typeface="Times New Roman" panose="02020603050405020304" pitchFamily="18" charset="0"/>
                <a:cs typeface="Times New Roman" panose="02020603050405020304" pitchFamily="18" charset="0"/>
              </a:rPr>
              <a:t>An Emergency Use Authorization (EUA) is a mechanism to facilitate </a:t>
            </a:r>
            <a:r>
              <a:rPr lang="en-US" b="1" dirty="0">
                <a:latin typeface="Times New Roman" panose="02020603050405020304" pitchFamily="18" charset="0"/>
                <a:cs typeface="Times New Roman" panose="02020603050405020304" pitchFamily="18" charset="0"/>
              </a:rPr>
              <a:t>the availability and use of medical </a:t>
            </a:r>
            <a:r>
              <a:rPr lang="en-US" dirty="0">
                <a:latin typeface="Times New Roman" panose="02020603050405020304" pitchFamily="18" charset="0"/>
                <a:cs typeface="Times New Roman" panose="02020603050405020304" pitchFamily="18" charset="0"/>
              </a:rPr>
              <a:t>countermeasures, including vaccines, during public health emergencies, such as the current COVID-19 pandemic. </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Under an EUA, FDA may allow the use of </a:t>
            </a:r>
            <a:r>
              <a:rPr lang="en-US" b="1" dirty="0">
                <a:latin typeface="Times New Roman" panose="02020603050405020304" pitchFamily="18" charset="0"/>
                <a:cs typeface="Times New Roman" panose="02020603050405020304" pitchFamily="18" charset="0"/>
              </a:rPr>
              <a:t>unapproved medical products</a:t>
            </a:r>
            <a:r>
              <a:rPr lang="en-US" dirty="0">
                <a:latin typeface="Times New Roman" panose="02020603050405020304" pitchFamily="18" charset="0"/>
                <a:cs typeface="Times New Roman" panose="02020603050405020304" pitchFamily="18" charset="0"/>
              </a:rPr>
              <a:t>, or unapproved uses of approved medical products in an </a:t>
            </a:r>
            <a:r>
              <a:rPr lang="en-US" b="1" dirty="0">
                <a:latin typeface="Times New Roman" panose="02020603050405020304" pitchFamily="18" charset="0"/>
                <a:cs typeface="Times New Roman" panose="02020603050405020304" pitchFamily="18" charset="0"/>
              </a:rPr>
              <a:t>emergency </a:t>
            </a:r>
            <a:r>
              <a:rPr lang="en-US" dirty="0">
                <a:latin typeface="Times New Roman" panose="02020603050405020304" pitchFamily="18" charset="0"/>
                <a:cs typeface="Times New Roman" panose="02020603050405020304" pitchFamily="18" charset="0"/>
              </a:rPr>
              <a:t>to diagnose, treat, or prevent serious or life-threatening diseases or conditions.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3384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63040"/>
            <a:ext cx="12192000" cy="4713923"/>
          </a:xfrm>
        </p:spPr>
        <p:txBody>
          <a:bodyPr/>
          <a:lstStyle/>
          <a:p>
            <a:r>
              <a:rPr lang="en-US" dirty="0">
                <a:latin typeface="Times New Roman" panose="02020603050405020304" pitchFamily="18" charset="0"/>
                <a:cs typeface="Times New Roman" panose="02020603050405020304" pitchFamily="18" charset="0"/>
              </a:rPr>
              <a:t>From a safety perspective, FDA expects an EUA submission will include all safety data accumulated from phase 1 and 2 studies conducted with the vaccine, with an expectation that phase 3 data will include a median follow-up of </a:t>
            </a:r>
            <a:r>
              <a:rPr lang="en-US" b="1" dirty="0">
                <a:latin typeface="Times New Roman" panose="02020603050405020304" pitchFamily="18" charset="0"/>
                <a:cs typeface="Times New Roman" panose="02020603050405020304" pitchFamily="18" charset="0"/>
              </a:rPr>
              <a:t>at least 2-months </a:t>
            </a:r>
            <a:r>
              <a:rPr lang="en-US" dirty="0">
                <a:latin typeface="Times New Roman" panose="02020603050405020304" pitchFamily="18" charset="0"/>
                <a:cs typeface="Times New Roman" panose="02020603050405020304" pitchFamily="18" charset="0"/>
              </a:rPr>
              <a:t>(meaning that </a:t>
            </a:r>
            <a:r>
              <a:rPr lang="en-US" b="1" dirty="0">
                <a:latin typeface="Times New Roman" panose="02020603050405020304" pitchFamily="18" charset="0"/>
                <a:cs typeface="Times New Roman" panose="02020603050405020304" pitchFamily="18" charset="0"/>
              </a:rPr>
              <a:t>at least half of vaccine recipients</a:t>
            </a:r>
            <a:r>
              <a:rPr lang="en-US" dirty="0">
                <a:latin typeface="Times New Roman" panose="02020603050405020304" pitchFamily="18" charset="0"/>
                <a:cs typeface="Times New Roman" panose="02020603050405020304" pitchFamily="18" charset="0"/>
              </a:rPr>
              <a:t> in phase 3 clinical trials </a:t>
            </a:r>
            <a:r>
              <a:rPr lang="en-US" b="1" dirty="0">
                <a:latin typeface="Times New Roman" panose="02020603050405020304" pitchFamily="18" charset="0"/>
                <a:cs typeface="Times New Roman" panose="02020603050405020304" pitchFamily="18" charset="0"/>
              </a:rPr>
              <a:t>have at least 2 months of follow-up</a:t>
            </a:r>
            <a:r>
              <a:rPr lang="en-US" dirty="0">
                <a:latin typeface="Times New Roman" panose="02020603050405020304" pitchFamily="18" charset="0"/>
                <a:cs typeface="Times New Roman" panose="02020603050405020304" pitchFamily="18" charset="0"/>
              </a:rPr>
              <a:t>) after completion of the full vaccination regimen.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Researchers </a:t>
            </a:r>
            <a:r>
              <a:rPr lang="en-US" dirty="0">
                <a:latin typeface="Times New Roman" panose="02020603050405020304" pitchFamily="18" charset="0"/>
                <a:cs typeface="Times New Roman" panose="02020603050405020304" pitchFamily="18" charset="0"/>
              </a:rPr>
              <a:t>are currently testing </a:t>
            </a:r>
            <a:r>
              <a:rPr lang="en-US" b="1" dirty="0">
                <a:latin typeface="Times New Roman" panose="02020603050405020304" pitchFamily="18" charset="0"/>
                <a:cs typeface="Times New Roman" panose="02020603050405020304" pitchFamily="18" charset="0"/>
              </a:rPr>
              <a:t>69 vaccines</a:t>
            </a:r>
            <a:r>
              <a:rPr lang="en-US" dirty="0">
                <a:latin typeface="Times New Roman" panose="02020603050405020304" pitchFamily="18" charset="0"/>
                <a:cs typeface="Times New Roman" panose="02020603050405020304" pitchFamily="18" charset="0"/>
              </a:rPr>
              <a:t> in clinical trials on humans, and 20 have reached the final stages of testing. At least 89 preclinical vaccines are under active investigation in animals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mn-lt"/>
                <a:cs typeface="Calibri" panose="020F0502020204030204" pitchFamily="34" charset="0"/>
              </a:rPr>
              <a:t>COVID-19</a:t>
            </a:r>
            <a:r>
              <a:rPr lang="en-US" b="1" dirty="0">
                <a:solidFill>
                  <a:srgbClr val="FF0000"/>
                </a:solidFill>
                <a:effectLst>
                  <a:outerShdw blurRad="38100" dist="38100" dir="2700000" algn="tl">
                    <a:srgbClr val="000000">
                      <a:alpha val="43137"/>
                    </a:srgbClr>
                  </a:outerShdw>
                </a:effectLst>
                <a:latin typeface="+mn-lt"/>
              </a:rPr>
              <a:t> Vaccines</a:t>
            </a:r>
            <a:endParaRPr lang="en-US"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32808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234" t="25463" r="29368" b="16497"/>
          <a:stretch/>
        </p:blipFill>
        <p:spPr>
          <a:xfrm>
            <a:off x="58655" y="0"/>
            <a:ext cx="11295145" cy="6858000"/>
          </a:xfrm>
          <a:prstGeom prst="rect">
            <a:avLst/>
          </a:prstGeom>
        </p:spPr>
      </p:pic>
    </p:spTree>
    <p:extLst>
      <p:ext uri="{BB962C8B-B14F-4D97-AF65-F5344CB8AC3E}">
        <p14:creationId xmlns:p14="http://schemas.microsoft.com/office/powerpoint/2010/main" val="89270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05E4683C-60E9-4603-864C-182A17A7A23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think-cell Slide" r:id="rId6" imgW="624" imgH="623" progId="TCLayout.ActiveDocument.1">
                  <p:embed/>
                </p:oleObj>
              </mc:Choice>
              <mc:Fallback>
                <p:oleObj name="think-cell Slide" r:id="rId6" imgW="624" imgH="62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39735989-8FDD-41F6-8E17-24CA11D888B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200" dirty="0">
              <a:solidFill>
                <a:prstClr val="white"/>
              </a:solidFill>
              <a:latin typeface="Gilroy Medium"/>
              <a:ea typeface="+mj-ea"/>
              <a:cs typeface="Arial" panose="020B0604020202020204" pitchFamily="34" charset="0"/>
              <a:sym typeface="Gilroy Medium"/>
            </a:endParaRPr>
          </a:p>
        </p:txBody>
      </p:sp>
      <p:graphicFrame>
        <p:nvGraphicFramePr>
          <p:cNvPr id="78" name="Table 77">
            <a:extLst>
              <a:ext uri="{FF2B5EF4-FFF2-40B4-BE49-F238E27FC236}">
                <a16:creationId xmlns="" xmlns:a16="http://schemas.microsoft.com/office/drawing/2014/main" id="{32C6F9C1-702E-4108-85F8-43DB1515D44D}"/>
              </a:ext>
            </a:extLst>
          </p:cNvPr>
          <p:cNvGraphicFramePr>
            <a:graphicFrameLocks noGrp="1"/>
          </p:cNvGraphicFramePr>
          <p:nvPr/>
        </p:nvGraphicFramePr>
        <p:xfrm>
          <a:off x="353154" y="1748801"/>
          <a:ext cx="11255032" cy="4066695"/>
        </p:xfrm>
        <a:graphic>
          <a:graphicData uri="http://schemas.openxmlformats.org/drawingml/2006/table">
            <a:tbl>
              <a:tblPr firstRow="1" bandRow="1"/>
              <a:tblGrid>
                <a:gridCol w="164592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gridCol w="6408712">
                  <a:extLst>
                    <a:ext uri="{9D8B030D-6E8A-4147-A177-3AD203B41FA5}">
                      <a16:colId xmlns="" xmlns:a16="http://schemas.microsoft.com/office/drawing/2014/main" val="20002"/>
                    </a:ext>
                  </a:extLst>
                </a:gridCol>
              </a:tblGrid>
              <a:tr h="31784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en-GB" sz="1200" b="1" kern="1200" dirty="0">
                          <a:solidFill>
                            <a:schemeClr val="lt1"/>
                          </a:solidFill>
                          <a:latin typeface="Arial" panose="020B0604020202020204" pitchFamily="34" charset="0"/>
                          <a:ea typeface="+mn-ea"/>
                          <a:cs typeface="Arial" panose="020B0604020202020204" pitchFamily="34" charset="0"/>
                        </a:rPr>
                        <a:t>DMT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en-GB" sz="1200" b="1" kern="1200" dirty="0">
                          <a:solidFill>
                            <a:schemeClr val="lt1"/>
                          </a:solidFill>
                          <a:latin typeface="Arial" panose="020B0604020202020204" pitchFamily="34" charset="0"/>
                          <a:ea typeface="+mn-ea"/>
                          <a:cs typeface="Arial" panose="020B0604020202020204" pitchFamily="34" charset="0"/>
                        </a:rPr>
                        <a:t>Effect on immune system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en-GB" sz="1200" b="1" kern="1200">
                          <a:solidFill>
                            <a:schemeClr val="lt1"/>
                          </a:solidFill>
                          <a:latin typeface="Arial" panose="020B0604020202020204" pitchFamily="34" charset="0"/>
                          <a:ea typeface="+mn-ea"/>
                          <a:cs typeface="Arial" panose="020B0604020202020204" pitchFamily="34" charset="0"/>
                        </a:rPr>
                        <a:t>Time taken for immune system recovery to normal range after DMT cessation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76283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b="1" dirty="0">
                          <a:latin typeface="Arial" panose="020B0604020202020204" pitchFamily="34" charset="0"/>
                          <a:cs typeface="Arial" panose="020B0604020202020204" pitchFamily="34" charset="0"/>
                        </a:rPr>
                        <a:t>Interferons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Arial" panose="020B0604020202020204" pitchFamily="34" charset="0"/>
                          <a:ea typeface="+mn-ea"/>
                          <a:cs typeface="Arial" panose="020B0604020202020204" pitchFamily="34" charset="0"/>
                        </a:rPr>
                        <a:t>Augments adaptive/acquired immune responses; direct inhibition of viral replication</a:t>
                      </a:r>
                      <a:r>
                        <a:rPr lang="en-US" sz="1200" kern="1200" baseline="30000" dirty="0">
                          <a:solidFill>
                            <a:schemeClr val="dk1"/>
                          </a:solidFill>
                          <a:latin typeface="Arial" panose="020B0604020202020204" pitchFamily="34" charset="0"/>
                          <a:ea typeface="+mn-ea"/>
                          <a:cs typeface="Arial" panose="020B0604020202020204" pitchFamily="34" charset="0"/>
                        </a:rPr>
                        <a:t>1</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nchor="ctr">
                    <a:lnL w="12700" cmpd="sng">
                      <a:noFill/>
                    </a:lnL>
                    <a:lnR w="19050" cap="flat" cmpd="sng" algn="ctr">
                      <a:solidFill>
                        <a:srgbClr val="00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N/A</a:t>
                      </a:r>
                    </a:p>
                  </a:txBody>
                  <a:tcPr anchor="ctr">
                    <a:lnL w="19050" cap="flat" cmpd="sng" algn="ctr">
                      <a:solidFill>
                        <a:srgbClr val="0000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19387815"/>
                  </a:ext>
                </a:extLst>
              </a:tr>
              <a:tr h="56504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b="1" dirty="0">
                          <a:latin typeface="Arial" panose="020B0604020202020204" pitchFamily="34" charset="0"/>
                          <a:cs typeface="Arial" panose="020B0604020202020204" pitchFamily="34" charset="0"/>
                        </a:rPr>
                        <a:t>Dimethyl </a:t>
                      </a:r>
                      <a:r>
                        <a:rPr lang="en-GB" sz="1200" b="1" dirty="0" err="1">
                          <a:latin typeface="Arial" panose="020B0604020202020204" pitchFamily="34" charset="0"/>
                          <a:cs typeface="Arial" panose="020B0604020202020204" pitchFamily="34" charset="0"/>
                        </a:rPr>
                        <a:t>fumarate</a:t>
                      </a:r>
                      <a:endParaRPr lang="en-GB" sz="1200" b="1"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Arial" panose="020B0604020202020204" pitchFamily="34" charset="0"/>
                          <a:cs typeface="Arial" panose="020B0604020202020204" pitchFamily="34" charset="0"/>
                        </a:rPr>
                        <a:t>Lymphocyte depletion</a:t>
                      </a:r>
                    </a:p>
                  </a:txBody>
                  <a:tcPr anchor="ctr">
                    <a:lnL w="12700" cmpd="sng">
                      <a:noFill/>
                    </a:lnL>
                    <a:lnR w="19050" cap="flat" cmpd="sng" algn="ctr">
                      <a:solidFill>
                        <a:srgbClr val="00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en-GB" sz="1200">
                        <a:latin typeface="Arial" panose="020B0604020202020204" pitchFamily="34" charset="0"/>
                        <a:cs typeface="Arial" panose="020B0604020202020204" pitchFamily="34" charset="0"/>
                      </a:endParaRPr>
                    </a:p>
                  </a:txBody>
                  <a:tcPr anchor="ctr">
                    <a:lnL w="19050" cap="flat" cmpd="sng" algn="ctr">
                      <a:solidFill>
                        <a:srgbClr val="0000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0533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b="1" dirty="0" err="1">
                          <a:latin typeface="Arial" panose="020B0604020202020204" pitchFamily="34" charset="0"/>
                          <a:cs typeface="Arial" panose="020B0604020202020204" pitchFamily="34" charset="0"/>
                        </a:rPr>
                        <a:t>Fingolimod</a:t>
                      </a:r>
                      <a:endParaRPr lang="en-GB" sz="12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a:latin typeface="Arial" panose="020B0604020202020204" pitchFamily="34" charset="0"/>
                          <a:cs typeface="Arial" panose="020B0604020202020204" pitchFamily="34" charset="0"/>
                        </a:rPr>
                        <a:t>Lymphocyte sequestration</a:t>
                      </a:r>
                    </a:p>
                  </a:txBody>
                  <a:tcPr anchor="ctr">
                    <a:lnL w="12700" cmpd="sng">
                      <a:noFill/>
                    </a:lnL>
                    <a:lnR w="1905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en-GB" sz="1200" b="0">
                        <a:latin typeface="Arial" panose="020B0604020202020204" pitchFamily="34" charset="0"/>
                        <a:cs typeface="Arial" panose="020B0604020202020204" pitchFamily="34" charset="0"/>
                      </a:endParaRPr>
                    </a:p>
                  </a:txBody>
                  <a:tcPr anchor="ctr">
                    <a:lnL w="19050" cap="flat" cmpd="sng" algn="ctr">
                      <a:solidFill>
                        <a:srgbClr val="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654134908"/>
                  </a:ext>
                </a:extLst>
              </a:tr>
              <a:tr h="40533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b="1" dirty="0" err="1">
                          <a:latin typeface="Arial" panose="020B0604020202020204" pitchFamily="34" charset="0"/>
                          <a:cs typeface="Arial" panose="020B0604020202020204" pitchFamily="34" charset="0"/>
                        </a:rPr>
                        <a:t>Natalizumab</a:t>
                      </a:r>
                      <a:r>
                        <a:rPr lang="en-GB" sz="1200" b="1" baseline="30000" dirty="0" err="1">
                          <a:latin typeface="Arial" panose="020B0604020202020204" pitchFamily="34" charset="0"/>
                          <a:cs typeface="Arial" panose="020B0604020202020204" pitchFamily="34" charset="0"/>
                        </a:rPr>
                        <a:t>a</a:t>
                      </a:r>
                      <a:r>
                        <a:rPr lang="en-GB" sz="1200" b="1" dirty="0">
                          <a:latin typeface="Arial" panose="020B0604020202020204" pitchFamily="34" charset="0"/>
                          <a:cs typeface="Arial" panose="020B0604020202020204" pitchFamily="34"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a:latin typeface="Arial" panose="020B0604020202020204" pitchFamily="34" charset="0"/>
                          <a:cs typeface="Arial" panose="020B0604020202020204" pitchFamily="34" charset="0"/>
                        </a:rPr>
                        <a:t>Lymphocyte sequestration</a:t>
                      </a:r>
                    </a:p>
                  </a:txBody>
                  <a:tcPr anchor="ctr">
                    <a:lnL w="12700" cmpd="sng">
                      <a:noFill/>
                    </a:lnL>
                    <a:lnR w="1905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en-GB" sz="1200" b="0">
                        <a:latin typeface="Arial" panose="020B0604020202020204" pitchFamily="34" charset="0"/>
                        <a:cs typeface="Arial" panose="020B0604020202020204" pitchFamily="34" charset="0"/>
                      </a:endParaRPr>
                    </a:p>
                  </a:txBody>
                  <a:tcPr anchor="ctr">
                    <a:lnL w="19050" cap="flat" cmpd="sng" algn="ctr">
                      <a:solidFill>
                        <a:srgbClr val="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465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b="1" dirty="0" err="1">
                          <a:latin typeface="Arial" panose="020B0604020202020204" pitchFamily="34" charset="0"/>
                          <a:cs typeface="Arial" panose="020B0604020202020204" pitchFamily="34" charset="0"/>
                        </a:rPr>
                        <a:t>Ocrelizumab</a:t>
                      </a:r>
                      <a:endParaRPr lang="en-GB" sz="12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a:latin typeface="Arial" panose="020B0604020202020204" pitchFamily="34" charset="0"/>
                          <a:cs typeface="Arial" panose="020B0604020202020204" pitchFamily="34" charset="0"/>
                        </a:rPr>
                        <a:t>B-cell depletion</a:t>
                      </a:r>
                    </a:p>
                  </a:txBody>
                  <a:tcPr anchor="ctr">
                    <a:lnL w="12700" cmpd="sng">
                      <a:noFill/>
                    </a:lnL>
                    <a:lnR w="1905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latin typeface="Arial" panose="020B0604020202020204" pitchFamily="34" charset="0"/>
                        <a:cs typeface="Arial" panose="020B0604020202020204" pitchFamily="34" charset="0"/>
                      </a:endParaRPr>
                    </a:p>
                  </a:txBody>
                  <a:tcPr anchor="ctr">
                    <a:lnL w="19050" cap="flat" cmpd="sng" algn="ctr">
                      <a:solidFill>
                        <a:srgbClr val="000000"/>
                      </a:solidFill>
                      <a:prstDash val="solid"/>
                      <a:round/>
                      <a:headEnd type="none" w="med" len="med"/>
                      <a:tailEnd type="none" w="med" len="med"/>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0533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b="1">
                          <a:latin typeface="Arial" panose="020B0604020202020204" pitchFamily="34" charset="0"/>
                          <a:cs typeface="Arial" panose="020B0604020202020204" pitchFamily="34" charset="0"/>
                        </a:rPr>
                        <a:t>Alemtuzumab</a:t>
                      </a:r>
                      <a:r>
                        <a:rPr lang="en-GB" sz="1200" b="1" baseline="30000">
                          <a:latin typeface="Arial" panose="020B0604020202020204" pitchFamily="34" charset="0"/>
                          <a:cs typeface="Arial" panose="020B0604020202020204" pitchFamily="34" charset="0"/>
                        </a:rPr>
                        <a:t>b</a:t>
                      </a:r>
                      <a:endParaRPr lang="en-GB" sz="1200" b="1">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Arial" panose="020B0604020202020204" pitchFamily="34" charset="0"/>
                          <a:cs typeface="Arial" panose="020B0604020202020204" pitchFamily="34" charset="0"/>
                        </a:rPr>
                        <a:t>Transient lymphocyte depletion</a:t>
                      </a:r>
                    </a:p>
                  </a:txBody>
                  <a:tcPr anchor="ctr">
                    <a:lnL w="12700" cmpd="sng">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en-GB" sz="1200" b="0" baseline="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85839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b="1">
                          <a:latin typeface="Arial" panose="020B0604020202020204" pitchFamily="34" charset="0"/>
                          <a:cs typeface="Arial" panose="020B0604020202020204" pitchFamily="34" charset="0"/>
                        </a:rPr>
                        <a:t>Cladribine</a:t>
                      </a:r>
                      <a:r>
                        <a:rPr lang="en-GB" sz="1200" b="1" baseline="0">
                          <a:latin typeface="Arial" panose="020B0604020202020204" pitchFamily="34" charset="0"/>
                          <a:cs typeface="Arial" panose="020B0604020202020204" pitchFamily="34" charset="0"/>
                        </a:rPr>
                        <a:t> Tablets</a:t>
                      </a:r>
                      <a:endParaRPr lang="en-GB" sz="12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Arial" panose="020B0604020202020204" pitchFamily="34" charset="0"/>
                          <a:cs typeface="Arial" panose="020B0604020202020204" pitchFamily="34" charset="0"/>
                        </a:rPr>
                        <a:t>Transient lymphocyte depletion</a:t>
                      </a:r>
                    </a:p>
                  </a:txBody>
                  <a:tcPr anchor="ctr">
                    <a:lnL w="12700" cmpd="sng">
                      <a:noFill/>
                    </a:lnL>
                    <a:lnR w="1905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en-GB" sz="1200" b="0" dirty="0">
                        <a:latin typeface="Arial" panose="020B0604020202020204" pitchFamily="34" charset="0"/>
                        <a:cs typeface="Arial" panose="020B0604020202020204" pitchFamily="34" charset="0"/>
                      </a:endParaRPr>
                    </a:p>
                  </a:txBody>
                  <a:tcPr anchor="ctr">
                    <a:lnL w="19050" cap="flat" cmpd="sng" algn="ctr">
                      <a:solidFill>
                        <a:srgbClr val="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graphicFrame>
        <p:nvGraphicFramePr>
          <p:cNvPr id="25" name="Chart 24" hidden="1"/>
          <p:cNvGraphicFramePr>
            <a:graphicFrameLocks/>
          </p:cNvGraphicFramePr>
          <p:nvPr>
            <p:extLst/>
          </p:nvPr>
        </p:nvGraphicFramePr>
        <p:xfrm>
          <a:off x="4453735" y="1734812"/>
          <a:ext cx="6674682" cy="25938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hidden="1"/>
          <p:cNvGraphicFramePr>
            <a:graphicFrameLocks/>
          </p:cNvGraphicFramePr>
          <p:nvPr>
            <p:extLst/>
          </p:nvPr>
        </p:nvGraphicFramePr>
        <p:xfrm>
          <a:off x="4453735" y="3768708"/>
          <a:ext cx="6674682" cy="100849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hidden="1"/>
          <p:cNvGraphicFramePr>
            <a:graphicFrameLocks/>
          </p:cNvGraphicFramePr>
          <p:nvPr>
            <p:extLst/>
          </p:nvPr>
        </p:nvGraphicFramePr>
        <p:xfrm>
          <a:off x="4453735" y="4404349"/>
          <a:ext cx="6674682" cy="1529241"/>
        </p:xfrm>
        <a:graphic>
          <a:graphicData uri="http://schemas.openxmlformats.org/drawingml/2006/chart">
            <c:chart xmlns:c="http://schemas.openxmlformats.org/drawingml/2006/chart" xmlns:r="http://schemas.openxmlformats.org/officeDocument/2006/relationships" r:id="rId10"/>
          </a:graphicData>
        </a:graphic>
      </p:graphicFrame>
      <p:sp>
        <p:nvSpPr>
          <p:cNvPr id="3" name="Title 2"/>
          <p:cNvSpPr>
            <a:spLocks noGrp="1"/>
          </p:cNvSpPr>
          <p:nvPr>
            <p:ph type="title"/>
          </p:nvPr>
        </p:nvSpPr>
        <p:spPr>
          <a:xfrm>
            <a:off x="322817" y="365125"/>
            <a:ext cx="11132127" cy="1325563"/>
          </a:xfrm>
        </p:spPr>
        <p:txBody>
          <a:bodyPr/>
          <a:lstStyle/>
          <a:p>
            <a:pPr algn="ctr"/>
            <a:r>
              <a:rPr lang="en-GB" b="1" dirty="0">
                <a:solidFill>
                  <a:srgbClr val="FF0000"/>
                </a:solidFill>
                <a:effectLst>
                  <a:outerShdw blurRad="38100" dist="38100" dir="2700000" algn="tl">
                    <a:srgbClr val="000000">
                      <a:alpha val="43137"/>
                    </a:srgbClr>
                  </a:outerShdw>
                </a:effectLst>
              </a:rPr>
              <a:t>Potential effects of DMTs on the immune system</a:t>
            </a:r>
            <a:endParaRPr lang="en-GB" b="1" strike="sngStrike" dirty="0">
              <a:solidFill>
                <a:srgbClr val="FF0000"/>
              </a:solidFill>
              <a:effectLst>
                <a:outerShdw blurRad="38100" dist="38100" dir="2700000" algn="tl">
                  <a:srgbClr val="000000">
                    <a:alpha val="43137"/>
                  </a:srgbClr>
                </a:outerShdw>
              </a:effectLst>
            </a:endParaRPr>
          </a:p>
        </p:txBody>
      </p:sp>
      <p:sp>
        <p:nvSpPr>
          <p:cNvPr id="4" name="TextBox 3"/>
          <p:cNvSpPr txBox="1"/>
          <p:nvPr/>
        </p:nvSpPr>
        <p:spPr bwMode="gray">
          <a:xfrm>
            <a:off x="6719356" y="5998619"/>
            <a:ext cx="3024336" cy="184666"/>
          </a:xfrm>
          <a:prstGeom prst="rect">
            <a:avLst/>
          </a:prstGeom>
          <a:noFill/>
        </p:spPr>
        <p:txBody>
          <a:bodyPr wrap="square" lIns="0" tIns="0" rIns="0" bIns="0" rtlCol="0">
            <a:spAutoFit/>
          </a:bodyPr>
          <a:lstStyle/>
          <a:p>
            <a:pPr algn="ctr">
              <a:spcBef>
                <a:spcPts val="300"/>
              </a:spcBef>
              <a:spcAft>
                <a:spcPts val="300"/>
              </a:spcAft>
              <a:buClr>
                <a:srgbClr val="52328F"/>
              </a:buClr>
              <a:defRPr/>
            </a:pPr>
            <a:r>
              <a:rPr lang="en-GB" sz="1200" b="1" dirty="0">
                <a:solidFill>
                  <a:srgbClr val="000000"/>
                </a:solidFill>
                <a:latin typeface="Arial" panose="020B0604020202020204" pitchFamily="34" charset="0"/>
                <a:ea typeface="Verdana" panose="020B0604030504040204" pitchFamily="34" charset="0"/>
                <a:cs typeface="Arial" panose="020B0604020202020204" pitchFamily="34" charset="0"/>
              </a:rPr>
              <a:t>Weeks</a:t>
            </a:r>
          </a:p>
        </p:txBody>
      </p:sp>
      <p:sp>
        <p:nvSpPr>
          <p:cNvPr id="41" name="Footer Placeholder 12">
            <a:extLst>
              <a:ext uri="{FF2B5EF4-FFF2-40B4-BE49-F238E27FC236}">
                <a16:creationId xmlns="" xmlns:a16="http://schemas.microsoft.com/office/drawing/2014/main" id="{A804BE41-F6D8-408B-8779-EA6A6FAFA87B}"/>
              </a:ext>
            </a:extLst>
          </p:cNvPr>
          <p:cNvSpPr txBox="1">
            <a:spLocks/>
          </p:cNvSpPr>
          <p:nvPr/>
        </p:nvSpPr>
        <p:spPr bwMode="gray">
          <a:xfrm>
            <a:off x="1911506" y="6641828"/>
            <a:ext cx="8718972" cy="216172"/>
          </a:xfrm>
          <a:prstGeom prst="rect">
            <a:avLst/>
          </a:prstGeom>
        </p:spPr>
        <p:txBody>
          <a:bodyPr vert="horz" lIns="0" tIns="0" rIns="0" bIns="36000" rtlCol="0" anchor="b" anchorCtr="0"/>
          <a:lstStyle>
            <a:defPPr>
              <a:defRPr lang="fr-FR"/>
            </a:defPPr>
            <a:lvl1pPr marL="0" algn="l" defTabSz="914400" rtl="0" eaLnBrk="1" latinLnBrk="0" hangingPunct="1">
              <a:defRPr lang="de-DE" sz="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baseline="30000" dirty="0" err="1">
                <a:solidFill>
                  <a:prstClr val="white">
                    <a:lumMod val="50000"/>
                  </a:prstClr>
                </a:solidFill>
              </a:rPr>
              <a:t>a</a:t>
            </a:r>
            <a:r>
              <a:rPr lang="en-GB" sz="1000" dirty="0" err="1">
                <a:solidFill>
                  <a:prstClr val="white">
                    <a:lumMod val="50000"/>
                  </a:prstClr>
                </a:solidFill>
              </a:rPr>
              <a:t>Tysabri</a:t>
            </a:r>
            <a:r>
              <a:rPr lang="en-GB" sz="1000" baseline="30000" dirty="0">
                <a:solidFill>
                  <a:prstClr val="white">
                    <a:lumMod val="50000"/>
                  </a:prstClr>
                </a:solidFill>
              </a:rPr>
              <a:t>®</a:t>
            </a:r>
            <a:r>
              <a:rPr lang="en-GB" sz="1000" dirty="0">
                <a:solidFill>
                  <a:prstClr val="white">
                    <a:lumMod val="50000"/>
                  </a:prstClr>
                </a:solidFill>
              </a:rPr>
              <a:t>; </a:t>
            </a:r>
            <a:r>
              <a:rPr lang="en-GB" sz="1000" baseline="30000" dirty="0" err="1">
                <a:solidFill>
                  <a:prstClr val="white">
                    <a:lumMod val="50000"/>
                  </a:prstClr>
                </a:solidFill>
              </a:rPr>
              <a:t>b</a:t>
            </a:r>
            <a:r>
              <a:rPr lang="en-GB" sz="1000" dirty="0" err="1">
                <a:solidFill>
                  <a:prstClr val="white">
                    <a:lumMod val="50000"/>
                  </a:prstClr>
                </a:solidFill>
              </a:rPr>
              <a:t>Lemtrada</a:t>
            </a:r>
            <a:r>
              <a:rPr lang="en-GB" sz="1000" baseline="30000" dirty="0">
                <a:solidFill>
                  <a:prstClr val="white">
                    <a:lumMod val="50000"/>
                  </a:prstClr>
                </a:solidFill>
              </a:rPr>
              <a:t>®</a:t>
            </a:r>
            <a:r>
              <a:rPr lang="en-GB" sz="1000" dirty="0">
                <a:solidFill>
                  <a:prstClr val="white">
                    <a:lumMod val="50000"/>
                  </a:prstClr>
                </a:solidFill>
              </a:rPr>
              <a:t>; </a:t>
            </a:r>
            <a:r>
              <a:rPr lang="en-GB" sz="1000" baseline="30000" dirty="0" err="1">
                <a:solidFill>
                  <a:prstClr val="white">
                    <a:lumMod val="50000"/>
                  </a:prstClr>
                </a:solidFill>
              </a:rPr>
              <a:t>C</a:t>
            </a:r>
            <a:r>
              <a:rPr lang="en-GB" sz="1000" dirty="0" err="1">
                <a:solidFill>
                  <a:prstClr val="white">
                    <a:lumMod val="50000"/>
                  </a:prstClr>
                </a:solidFill>
              </a:rPr>
              <a:t>Median</a:t>
            </a:r>
            <a:r>
              <a:rPr lang="en-GB" sz="1000" dirty="0">
                <a:solidFill>
                  <a:prstClr val="white">
                    <a:lumMod val="50000"/>
                  </a:prstClr>
                </a:solidFill>
              </a:rPr>
              <a:t> CD8+ T cells did not drop below lower limit of normal</a:t>
            </a:r>
          </a:p>
          <a:p>
            <a:pPr>
              <a:defRPr/>
            </a:pPr>
            <a:r>
              <a:rPr lang="en-GB" sz="1000" dirty="0">
                <a:solidFill>
                  <a:prstClr val="white">
                    <a:lumMod val="50000"/>
                  </a:prstClr>
                </a:solidFill>
              </a:rPr>
              <a:t>ALC, absolute lymphocyte count; DMT, disease-modifying drug</a:t>
            </a:r>
            <a:br>
              <a:rPr lang="en-GB" sz="1000" dirty="0">
                <a:solidFill>
                  <a:prstClr val="white">
                    <a:lumMod val="50000"/>
                  </a:prstClr>
                </a:solidFill>
              </a:rPr>
            </a:br>
            <a:r>
              <a:rPr lang="en-GB" sz="1000" dirty="0">
                <a:solidFill>
                  <a:prstClr val="white">
                    <a:lumMod val="50000"/>
                  </a:prstClr>
                </a:solidFill>
              </a:rPr>
              <a:t>1. Borden E, et al. </a:t>
            </a:r>
            <a:r>
              <a:rPr lang="da-DK" sz="1000" dirty="0">
                <a:solidFill>
                  <a:prstClr val="white">
                    <a:lumMod val="50000"/>
                  </a:prstClr>
                </a:solidFill>
              </a:rPr>
              <a:t>Nat Rev Drug Discov. 2007; 6(12): 975–990. 2. </a:t>
            </a:r>
            <a:r>
              <a:rPr lang="en-GB" sz="1000" dirty="0">
                <a:solidFill>
                  <a:prstClr val="white">
                    <a:lumMod val="50000"/>
                  </a:prstClr>
                </a:solidFill>
              </a:rPr>
              <a:t>Dimethyl fumarate US PI, December 2017; 3. Fingolimod EU SmPC, April 2018; 4. Natalizumab EU SmPC, April 2018; 5. Ocrelizumab EU SmPC, March 2018; 6. Baker D et al. </a:t>
            </a:r>
            <a:r>
              <a:rPr lang="en-GB" sz="1000" dirty="0" err="1">
                <a:solidFill>
                  <a:prstClr val="white">
                    <a:lumMod val="50000"/>
                  </a:prstClr>
                </a:solidFill>
              </a:rPr>
              <a:t>Neurol</a:t>
            </a:r>
            <a:r>
              <a:rPr lang="en-GB" sz="1000" dirty="0">
                <a:solidFill>
                  <a:prstClr val="white">
                    <a:lumMod val="50000"/>
                  </a:prstClr>
                </a:solidFill>
              </a:rPr>
              <a:t> </a:t>
            </a:r>
            <a:r>
              <a:rPr lang="en-GB" sz="1000" dirty="0" err="1">
                <a:solidFill>
                  <a:prstClr val="white">
                    <a:lumMod val="50000"/>
                  </a:prstClr>
                </a:solidFill>
              </a:rPr>
              <a:t>Neuroimmunol</a:t>
            </a:r>
            <a:r>
              <a:rPr lang="en-GB" sz="1000" dirty="0">
                <a:solidFill>
                  <a:prstClr val="white">
                    <a:lumMod val="50000"/>
                  </a:prstClr>
                </a:solidFill>
              </a:rPr>
              <a:t> </a:t>
            </a:r>
            <a:r>
              <a:rPr lang="en-GB" sz="1000" dirty="0" err="1">
                <a:solidFill>
                  <a:prstClr val="white">
                    <a:lumMod val="50000"/>
                  </a:prstClr>
                </a:solidFill>
              </a:rPr>
              <a:t>Neuroinflamm</a:t>
            </a:r>
            <a:r>
              <a:rPr lang="en-GB" sz="1000" dirty="0">
                <a:solidFill>
                  <a:prstClr val="white">
                    <a:lumMod val="50000"/>
                  </a:prstClr>
                </a:solidFill>
              </a:rPr>
              <a:t> 2017;4:e360; 7. Baker D et al. JAMA </a:t>
            </a:r>
            <a:r>
              <a:rPr lang="en-GB" sz="1000" dirty="0" err="1">
                <a:solidFill>
                  <a:prstClr val="white">
                    <a:lumMod val="50000"/>
                  </a:prstClr>
                </a:solidFill>
              </a:rPr>
              <a:t>Neurol</a:t>
            </a:r>
            <a:r>
              <a:rPr lang="en-GB" sz="1000" dirty="0">
                <a:solidFill>
                  <a:prstClr val="white">
                    <a:lumMod val="50000"/>
                  </a:prstClr>
                </a:solidFill>
              </a:rPr>
              <a:t> 2017;74:961–9; 8. </a:t>
            </a:r>
            <a:r>
              <a:rPr lang="en-GB" sz="1000" dirty="0" err="1">
                <a:solidFill>
                  <a:prstClr val="white">
                    <a:lumMod val="50000"/>
                  </a:prstClr>
                </a:solidFill>
              </a:rPr>
              <a:t>Sørensen</a:t>
            </a:r>
            <a:r>
              <a:rPr lang="en-GB" sz="1000" dirty="0">
                <a:solidFill>
                  <a:prstClr val="white">
                    <a:lumMod val="50000"/>
                  </a:prstClr>
                </a:solidFill>
              </a:rPr>
              <a:t> PS et al. ACTRIMS 2018 [P084]</a:t>
            </a:r>
          </a:p>
        </p:txBody>
      </p:sp>
      <p:sp>
        <p:nvSpPr>
          <p:cNvPr id="69" name="Rectangle 68">
            <a:extLst>
              <a:ext uri="{FF2B5EF4-FFF2-40B4-BE49-F238E27FC236}">
                <a16:creationId xmlns="" xmlns:a16="http://schemas.microsoft.com/office/drawing/2014/main" id="{1BE3C7DA-3E66-4C6C-964B-017DE155C261}"/>
              </a:ext>
            </a:extLst>
          </p:cNvPr>
          <p:cNvSpPr/>
          <p:nvPr/>
        </p:nvSpPr>
        <p:spPr bwMode="gray">
          <a:xfrm>
            <a:off x="5192589" y="3008049"/>
            <a:ext cx="155446" cy="177037"/>
          </a:xfrm>
          <a:prstGeom prst="rect">
            <a:avLst/>
          </a:prstGeom>
          <a:solidFill>
            <a:srgbClr val="FFC832">
              <a:lumMod val="50000"/>
            </a:srgbClr>
          </a:solidFill>
          <a:ln w="19050" cap="flat" cmpd="sng" algn="ctr">
            <a:solidFill>
              <a:srgbClr val="FFC832">
                <a:lumMod val="50000"/>
              </a:srgbClr>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 xmlns:a16="http://schemas.microsoft.com/office/drawing/2014/main" id="{AAA7AD29-9B15-472F-BEBE-FFDB932CBD11}"/>
              </a:ext>
            </a:extLst>
          </p:cNvPr>
          <p:cNvSpPr/>
          <p:nvPr/>
        </p:nvSpPr>
        <p:spPr bwMode="gray">
          <a:xfrm>
            <a:off x="5192589" y="3495787"/>
            <a:ext cx="323830" cy="177037"/>
          </a:xfrm>
          <a:prstGeom prst="rect">
            <a:avLst/>
          </a:prstGeom>
          <a:solidFill>
            <a:srgbClr val="FFC832"/>
          </a:solidFill>
          <a:ln w="19050" cap="flat" cmpd="sng" algn="ctr">
            <a:solidFill>
              <a:srgbClr val="FFC832">
                <a:lumMod val="75000"/>
              </a:srgbClr>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689A7352-228A-4AF1-94A1-E7084987FF4B}"/>
              </a:ext>
            </a:extLst>
          </p:cNvPr>
          <p:cNvSpPr/>
          <p:nvPr/>
        </p:nvSpPr>
        <p:spPr bwMode="gray">
          <a:xfrm>
            <a:off x="5192589" y="3916269"/>
            <a:ext cx="648072" cy="177037"/>
          </a:xfrm>
          <a:prstGeom prst="rect">
            <a:avLst/>
          </a:prstGeom>
          <a:solidFill>
            <a:srgbClr val="EB3C96"/>
          </a:solidFill>
          <a:ln w="19050" cap="flat" cmpd="sng" algn="ctr">
            <a:solidFill>
              <a:srgbClr val="EB3C96"/>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 xmlns:a16="http://schemas.microsoft.com/office/drawing/2014/main" id="{DF5962FF-334B-46A0-97CB-978E7BFE9CD1}"/>
              </a:ext>
            </a:extLst>
          </p:cNvPr>
          <p:cNvSpPr/>
          <p:nvPr/>
        </p:nvSpPr>
        <p:spPr bwMode="gray">
          <a:xfrm>
            <a:off x="5199837" y="4294677"/>
            <a:ext cx="2952328" cy="177037"/>
          </a:xfrm>
          <a:prstGeom prst="rect">
            <a:avLst/>
          </a:prstGeom>
          <a:solidFill>
            <a:srgbClr val="0F69AF"/>
          </a:solidFill>
          <a:ln w="19050" cap="flat" cmpd="sng" algn="ctr">
            <a:solidFill>
              <a:srgbClr val="0F69AF"/>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FFE87F70-B7F9-44E6-AB12-AA9F47B11248}"/>
              </a:ext>
            </a:extLst>
          </p:cNvPr>
          <p:cNvSpPr/>
          <p:nvPr/>
        </p:nvSpPr>
        <p:spPr bwMode="gray">
          <a:xfrm>
            <a:off x="5192589" y="4797676"/>
            <a:ext cx="5760640" cy="177037"/>
          </a:xfrm>
          <a:prstGeom prst="rect">
            <a:avLst/>
          </a:prstGeom>
          <a:solidFill>
            <a:srgbClr val="EB3C96">
              <a:lumMod val="40000"/>
              <a:lumOff val="60000"/>
            </a:srgbClr>
          </a:solidFill>
          <a:ln w="19050" cap="flat" cmpd="sng" algn="ctr">
            <a:solidFill>
              <a:srgbClr val="E61E50"/>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4" name="Rectangle 73">
            <a:extLst>
              <a:ext uri="{FF2B5EF4-FFF2-40B4-BE49-F238E27FC236}">
                <a16:creationId xmlns="" xmlns:a16="http://schemas.microsoft.com/office/drawing/2014/main" id="{AE030799-76CF-4A8D-9CBB-AB25E3D531DC}"/>
              </a:ext>
            </a:extLst>
          </p:cNvPr>
          <p:cNvSpPr/>
          <p:nvPr/>
        </p:nvSpPr>
        <p:spPr bwMode="gray">
          <a:xfrm>
            <a:off x="5192589" y="4617295"/>
            <a:ext cx="506710" cy="177037"/>
          </a:xfrm>
          <a:prstGeom prst="rect">
            <a:avLst/>
          </a:prstGeom>
          <a:solidFill>
            <a:srgbClr val="E61E50"/>
          </a:solidFill>
          <a:ln w="19050" cap="flat" cmpd="sng" algn="ctr">
            <a:solidFill>
              <a:srgbClr val="E61E50"/>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 xmlns:a16="http://schemas.microsoft.com/office/drawing/2014/main" id="{84C694F3-E764-426D-BA9B-0B3BC794B67A}"/>
              </a:ext>
            </a:extLst>
          </p:cNvPr>
          <p:cNvSpPr/>
          <p:nvPr/>
        </p:nvSpPr>
        <p:spPr bwMode="gray">
          <a:xfrm>
            <a:off x="5192589" y="5113625"/>
            <a:ext cx="1234420" cy="177037"/>
          </a:xfrm>
          <a:prstGeom prst="rect">
            <a:avLst/>
          </a:prstGeom>
          <a:solidFill>
            <a:srgbClr val="503291"/>
          </a:solidFill>
          <a:ln w="19050" cap="flat" cmpd="sng" algn="ctr">
            <a:solidFill>
              <a:srgbClr val="503291"/>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 xmlns:a16="http://schemas.microsoft.com/office/drawing/2014/main" id="{062ECB1C-7201-4D1F-BA0C-BC55F1B7188D}"/>
              </a:ext>
            </a:extLst>
          </p:cNvPr>
          <p:cNvSpPr/>
          <p:nvPr/>
        </p:nvSpPr>
        <p:spPr bwMode="gray">
          <a:xfrm>
            <a:off x="5192589" y="5301902"/>
            <a:ext cx="2872720" cy="177037"/>
          </a:xfrm>
          <a:prstGeom prst="rect">
            <a:avLst/>
          </a:prstGeom>
          <a:solidFill>
            <a:srgbClr val="503291">
              <a:lumMod val="20000"/>
              <a:lumOff val="80000"/>
            </a:srgbClr>
          </a:solidFill>
          <a:ln w="19050" cap="flat" cmpd="sng" algn="ctr">
            <a:solidFill>
              <a:srgbClr val="503291"/>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 xmlns:a16="http://schemas.microsoft.com/office/drawing/2014/main" id="{2170AE5E-0FF7-4FE8-8053-4C108A154F06}"/>
              </a:ext>
            </a:extLst>
          </p:cNvPr>
          <p:cNvSpPr/>
          <p:nvPr/>
        </p:nvSpPr>
        <p:spPr bwMode="gray">
          <a:xfrm>
            <a:off x="5199837" y="5490980"/>
            <a:ext cx="1234420" cy="177037"/>
          </a:xfrm>
          <a:prstGeom prst="rect">
            <a:avLst/>
          </a:prstGeom>
          <a:solidFill>
            <a:srgbClr val="503291">
              <a:lumMod val="40000"/>
              <a:lumOff val="60000"/>
            </a:srgbClr>
          </a:solidFill>
          <a:ln w="19050" cap="flat" cmpd="sng" algn="ctr">
            <a:solidFill>
              <a:srgbClr val="503291"/>
            </a:solidFill>
            <a:prstDash val="solid"/>
          </a:ln>
          <a:effectLst/>
        </p:spPr>
        <p:txBody>
          <a:bodyPr rtlCol="0" anchor="ctr" anchorCtr="0"/>
          <a:lstStyle/>
          <a:p>
            <a:pPr algn="ctr">
              <a:spcBef>
                <a:spcPts val="300"/>
              </a:spcBef>
              <a:spcAft>
                <a:spcPts val="300"/>
              </a:spcAft>
              <a:buClr>
                <a:srgbClr val="FFFFFF"/>
              </a:buClr>
              <a:buSzPct val="100000"/>
              <a:buFont typeface="Arial" panose="020B0604020202020204" pitchFamily="34" charset="0"/>
              <a:buNone/>
              <a:defRPr/>
            </a:pPr>
            <a:endParaRPr lang="en-GB" sz="1200" kern="0">
              <a:solidFill>
                <a:srgbClr val="FFFFFF"/>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 xmlns:a16="http://schemas.microsoft.com/office/drawing/2014/main" id="{BE76D43B-996C-45AD-9931-187168015D5C}"/>
              </a:ext>
            </a:extLst>
          </p:cNvPr>
          <p:cNvSpPr txBox="1"/>
          <p:nvPr/>
        </p:nvSpPr>
        <p:spPr bwMode="gray">
          <a:xfrm>
            <a:off x="5486425" y="3018114"/>
            <a:ext cx="1728192"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dirty="0">
                <a:solidFill>
                  <a:srgbClr val="000000"/>
                </a:solidFill>
                <a:latin typeface="Arial" panose="020B0604020202020204" pitchFamily="34" charset="0"/>
                <a:ea typeface="Verdana" panose="020B0604030504040204" pitchFamily="34" charset="0"/>
                <a:cs typeface="Arial" panose="020B0604020202020204" pitchFamily="34" charset="0"/>
              </a:rPr>
              <a:t>ALC: </a:t>
            </a:r>
            <a:r>
              <a:rPr lang="en-GB" sz="1200" dirty="0">
                <a:solidFill>
                  <a:srgbClr val="000000"/>
                </a:solidFill>
                <a:latin typeface="Arial" panose="020B0604020202020204" pitchFamily="34" charset="0"/>
                <a:ea typeface="Verdana" panose="020B0604030504040204" pitchFamily="34" charset="0"/>
                <a:cs typeface="Arial" panose="020B0604020202020204" pitchFamily="34" charset="0"/>
              </a:rPr>
              <a:t>4 weeks</a:t>
            </a:r>
            <a:r>
              <a:rPr lang="en-GB" sz="1200" baseline="30000" dirty="0">
                <a:solidFill>
                  <a:srgbClr val="000000"/>
                </a:solidFill>
                <a:latin typeface="Arial" panose="020B0604020202020204" pitchFamily="34" charset="0"/>
                <a:ea typeface="Verdana" panose="020B0604030504040204" pitchFamily="34" charset="0"/>
                <a:cs typeface="Arial" panose="020B0604020202020204" pitchFamily="34" charset="0"/>
              </a:rPr>
              <a:t>2</a:t>
            </a:r>
            <a:endParaRPr lang="en-GB" sz="120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0" name="TextBox 79">
            <a:extLst>
              <a:ext uri="{FF2B5EF4-FFF2-40B4-BE49-F238E27FC236}">
                <a16:creationId xmlns="" xmlns:a16="http://schemas.microsoft.com/office/drawing/2014/main" id="{9F68546C-4A04-4893-A33C-52AD928A80E6}"/>
              </a:ext>
            </a:extLst>
          </p:cNvPr>
          <p:cNvSpPr txBox="1"/>
          <p:nvPr/>
        </p:nvSpPr>
        <p:spPr bwMode="gray">
          <a:xfrm>
            <a:off x="5696645" y="3505852"/>
            <a:ext cx="1728192"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ALC: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≤8 weeks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3</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1" name="TextBox 80">
            <a:extLst>
              <a:ext uri="{FF2B5EF4-FFF2-40B4-BE49-F238E27FC236}">
                <a16:creationId xmlns="" xmlns:a16="http://schemas.microsoft.com/office/drawing/2014/main" id="{DE8B6A37-CCC5-47AB-B121-79D938770CA8}"/>
              </a:ext>
            </a:extLst>
          </p:cNvPr>
          <p:cNvSpPr txBox="1"/>
          <p:nvPr/>
        </p:nvSpPr>
        <p:spPr bwMode="gray">
          <a:xfrm>
            <a:off x="5875803" y="3926334"/>
            <a:ext cx="4176464"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All affected immune cells: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≤16 weeks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4</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2" name="TextBox 81">
            <a:extLst>
              <a:ext uri="{FF2B5EF4-FFF2-40B4-BE49-F238E27FC236}">
                <a16:creationId xmlns="" xmlns:a16="http://schemas.microsoft.com/office/drawing/2014/main" id="{0869188F-40FA-4111-BFBE-9BD2CFBBAD4A}"/>
              </a:ext>
            </a:extLst>
          </p:cNvPr>
          <p:cNvSpPr txBox="1"/>
          <p:nvPr/>
        </p:nvSpPr>
        <p:spPr bwMode="gray">
          <a:xfrm>
            <a:off x="8227965" y="4304452"/>
            <a:ext cx="1819335"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B cells: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72 weeks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5</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3" name="TextBox 82">
            <a:extLst>
              <a:ext uri="{FF2B5EF4-FFF2-40B4-BE49-F238E27FC236}">
                <a16:creationId xmlns="" xmlns:a16="http://schemas.microsoft.com/office/drawing/2014/main" id="{66502CCF-DC6D-49F8-9DD8-AB60083BD5E4}"/>
              </a:ext>
            </a:extLst>
          </p:cNvPr>
          <p:cNvSpPr txBox="1"/>
          <p:nvPr/>
        </p:nvSpPr>
        <p:spPr bwMode="gray">
          <a:xfrm>
            <a:off x="5798635" y="4599432"/>
            <a:ext cx="2353530"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B cells: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&lt;3 months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6</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4" name="TextBox 83">
            <a:extLst>
              <a:ext uri="{FF2B5EF4-FFF2-40B4-BE49-F238E27FC236}">
                <a16:creationId xmlns="" xmlns:a16="http://schemas.microsoft.com/office/drawing/2014/main" id="{52E33D18-278E-43C9-BBD4-8143C638F6C2}"/>
              </a:ext>
            </a:extLst>
          </p:cNvPr>
          <p:cNvSpPr txBox="1"/>
          <p:nvPr/>
        </p:nvSpPr>
        <p:spPr bwMode="gray">
          <a:xfrm>
            <a:off x="8072909" y="4784833"/>
            <a:ext cx="2676582"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CD4+ T cells: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~35 months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7</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5" name="TextBox 84">
            <a:extLst>
              <a:ext uri="{FF2B5EF4-FFF2-40B4-BE49-F238E27FC236}">
                <a16:creationId xmlns="" xmlns:a16="http://schemas.microsoft.com/office/drawing/2014/main" id="{F26FDD28-ACA8-49D8-98BF-C0DEF1747596}"/>
              </a:ext>
            </a:extLst>
          </p:cNvPr>
          <p:cNvSpPr txBox="1"/>
          <p:nvPr/>
        </p:nvSpPr>
        <p:spPr bwMode="gray">
          <a:xfrm>
            <a:off x="6560741" y="5502214"/>
            <a:ext cx="2576892"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B cells: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30 weeks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8</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6" name="TextBox 85">
            <a:extLst>
              <a:ext uri="{FF2B5EF4-FFF2-40B4-BE49-F238E27FC236}">
                <a16:creationId xmlns="" xmlns:a16="http://schemas.microsoft.com/office/drawing/2014/main" id="{092D7BF5-DF45-4577-806E-1D7ABF2BA087}"/>
              </a:ext>
            </a:extLst>
          </p:cNvPr>
          <p:cNvSpPr txBox="1"/>
          <p:nvPr/>
        </p:nvSpPr>
        <p:spPr bwMode="gray">
          <a:xfrm>
            <a:off x="8174959" y="5312176"/>
            <a:ext cx="2553710"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CD4+ T </a:t>
            </a:r>
            <a:r>
              <a:rPr lang="en-GB" sz="1200" b="1" err="1">
                <a:solidFill>
                  <a:srgbClr val="000000"/>
                </a:solidFill>
                <a:latin typeface="Arial" panose="020B0604020202020204" pitchFamily="34" charset="0"/>
                <a:ea typeface="Verdana" panose="020B0604030504040204" pitchFamily="34" charset="0"/>
                <a:cs typeface="Arial" panose="020B0604020202020204" pitchFamily="34" charset="0"/>
              </a:rPr>
              <a:t>cells:</a:t>
            </a:r>
            <a:r>
              <a:rPr lang="en-GB" sz="1200" b="1" baseline="30000" err="1">
                <a:solidFill>
                  <a:srgbClr val="000000"/>
                </a:solidFill>
                <a:latin typeface="Arial" panose="020B0604020202020204" pitchFamily="34" charset="0"/>
                <a:ea typeface="Verdana" panose="020B0604030504040204" pitchFamily="34" charset="0"/>
                <a:cs typeface="Arial" panose="020B0604020202020204" pitchFamily="34" charset="0"/>
              </a:rPr>
              <a:t>c</a:t>
            </a: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70 weeks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8</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7" name="TextBox 86">
            <a:extLst>
              <a:ext uri="{FF2B5EF4-FFF2-40B4-BE49-F238E27FC236}">
                <a16:creationId xmlns="" xmlns:a16="http://schemas.microsoft.com/office/drawing/2014/main" id="{6F5DE2B0-4FB4-4257-BD38-DA14B3EDFDFE}"/>
              </a:ext>
            </a:extLst>
          </p:cNvPr>
          <p:cNvSpPr txBox="1"/>
          <p:nvPr/>
        </p:nvSpPr>
        <p:spPr bwMode="gray">
          <a:xfrm>
            <a:off x="6560741" y="5085341"/>
            <a:ext cx="1714325" cy="184666"/>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200" b="1">
                <a:solidFill>
                  <a:srgbClr val="000000"/>
                </a:solidFill>
                <a:latin typeface="Arial" panose="020B0604020202020204" pitchFamily="34" charset="0"/>
                <a:ea typeface="Verdana" panose="020B0604030504040204" pitchFamily="34" charset="0"/>
                <a:cs typeface="Arial" panose="020B0604020202020204" pitchFamily="34" charset="0"/>
              </a:rPr>
              <a:t>ALC: </a:t>
            </a:r>
            <a:r>
              <a:rPr lang="en-GB" sz="1200">
                <a:solidFill>
                  <a:srgbClr val="000000"/>
                </a:solidFill>
                <a:latin typeface="Arial" panose="020B0604020202020204" pitchFamily="34" charset="0"/>
                <a:ea typeface="Verdana" panose="020B0604030504040204" pitchFamily="34" charset="0"/>
                <a:cs typeface="Arial" panose="020B0604020202020204" pitchFamily="34" charset="0"/>
              </a:rPr>
              <a:t>30 weeks</a:t>
            </a:r>
            <a:r>
              <a:rPr lang="en-GB" sz="1200" baseline="30000">
                <a:solidFill>
                  <a:srgbClr val="000000"/>
                </a:solidFill>
                <a:latin typeface="Arial" panose="020B0604020202020204" pitchFamily="34" charset="0"/>
                <a:ea typeface="Verdana" panose="020B0604030504040204" pitchFamily="34" charset="0"/>
                <a:cs typeface="Arial" panose="020B0604020202020204" pitchFamily="34" charset="0"/>
              </a:rPr>
              <a:t>8</a:t>
            </a:r>
            <a:endParaRPr lang="en-GB" sz="1200" b="1">
              <a:solidFill>
                <a:srgbClr val="000000"/>
              </a:solidFill>
              <a:latin typeface="Arial" panose="020B0604020202020204" pitchFamily="34" charset="0"/>
              <a:ea typeface="Verdana" panose="020B0604030504040204" pitchFamily="34" charset="0"/>
              <a:cs typeface="Arial" panose="020B0604020202020204" pitchFamily="34" charset="0"/>
            </a:endParaRPr>
          </a:p>
        </p:txBody>
      </p:sp>
      <p:cxnSp>
        <p:nvCxnSpPr>
          <p:cNvPr id="88" name="Straight Connector 87">
            <a:extLst>
              <a:ext uri="{FF2B5EF4-FFF2-40B4-BE49-F238E27FC236}">
                <a16:creationId xmlns="" xmlns:a16="http://schemas.microsoft.com/office/drawing/2014/main" id="{9F0E0A86-7E05-4DD3-8BC0-2A187C11A5AC}"/>
              </a:ext>
            </a:extLst>
          </p:cNvPr>
          <p:cNvCxnSpPr/>
          <p:nvPr/>
        </p:nvCxnSpPr>
        <p:spPr>
          <a:xfrm flipH="1">
            <a:off x="5192589" y="5695790"/>
            <a:ext cx="6192688" cy="0"/>
          </a:xfrm>
          <a:prstGeom prst="line">
            <a:avLst/>
          </a:prstGeom>
          <a:noFill/>
          <a:ln w="19050" cap="flat" cmpd="sng" algn="ctr">
            <a:solidFill>
              <a:srgbClr val="000000"/>
            </a:solidFill>
            <a:prstDash val="solid"/>
          </a:ln>
          <a:effectLst/>
        </p:spPr>
      </p:cxnSp>
      <p:sp>
        <p:nvSpPr>
          <p:cNvPr id="89" name="TextBox 88">
            <a:extLst>
              <a:ext uri="{FF2B5EF4-FFF2-40B4-BE49-F238E27FC236}">
                <a16:creationId xmlns="" xmlns:a16="http://schemas.microsoft.com/office/drawing/2014/main" id="{BEE8D0FF-AF4A-4946-97F4-F7C501106C63}"/>
              </a:ext>
            </a:extLst>
          </p:cNvPr>
          <p:cNvSpPr txBox="1"/>
          <p:nvPr/>
        </p:nvSpPr>
        <p:spPr bwMode="gray">
          <a:xfrm>
            <a:off x="5075506" y="5774535"/>
            <a:ext cx="397371" cy="215444"/>
          </a:xfrm>
          <a:prstGeom prst="rect">
            <a:avLst/>
          </a:prstGeom>
          <a:noFill/>
        </p:spPr>
        <p:txBody>
          <a:bodyPr wrap="square" lIns="0" tIns="0" rIns="0" bIns="0" rtlCol="0">
            <a:spAutoFit/>
          </a:bodyPr>
          <a:lstStyle/>
          <a:p>
            <a:pPr>
              <a:spcBef>
                <a:spcPts val="300"/>
              </a:spcBef>
              <a:spcAft>
                <a:spcPts val="300"/>
              </a:spcAft>
              <a:buClr>
                <a:srgbClr val="52328F"/>
              </a:buClr>
              <a:defRPr/>
            </a:pPr>
            <a:r>
              <a:rPr lang="en-GB" sz="1400">
                <a:solidFill>
                  <a:srgbClr val="000000"/>
                </a:solidFill>
                <a:latin typeface="Arial" panose="020B0604020202020204" pitchFamily="34" charset="0"/>
                <a:ea typeface="Verdana" panose="020B0604030504040204" pitchFamily="34" charset="0"/>
                <a:cs typeface="Arial" panose="020B0604020202020204" pitchFamily="34" charset="0"/>
              </a:rPr>
              <a:t>0</a:t>
            </a:r>
          </a:p>
        </p:txBody>
      </p:sp>
      <p:sp>
        <p:nvSpPr>
          <p:cNvPr id="90" name="TextBox 89">
            <a:extLst>
              <a:ext uri="{FF2B5EF4-FFF2-40B4-BE49-F238E27FC236}">
                <a16:creationId xmlns="" xmlns:a16="http://schemas.microsoft.com/office/drawing/2014/main" id="{8E613959-2B43-435F-898D-987DBD248B28}"/>
              </a:ext>
            </a:extLst>
          </p:cNvPr>
          <p:cNvSpPr txBox="1"/>
          <p:nvPr/>
        </p:nvSpPr>
        <p:spPr bwMode="gray">
          <a:xfrm>
            <a:off x="5979405" y="5774535"/>
            <a:ext cx="397371" cy="215444"/>
          </a:xfrm>
          <a:prstGeom prst="rect">
            <a:avLst/>
          </a:prstGeom>
          <a:noFill/>
        </p:spPr>
        <p:txBody>
          <a:bodyPr wrap="square" lIns="0" tIns="0" rIns="0" bIns="0" rtlCol="0">
            <a:spAutoFit/>
          </a:bodyPr>
          <a:lstStyle/>
          <a:p>
            <a:pPr algn="ctr">
              <a:spcBef>
                <a:spcPts val="300"/>
              </a:spcBef>
              <a:spcAft>
                <a:spcPts val="300"/>
              </a:spcAft>
              <a:buClr>
                <a:srgbClr val="52328F"/>
              </a:buClr>
              <a:defRPr/>
            </a:pPr>
            <a:r>
              <a:rPr lang="en-GB" sz="1400">
                <a:solidFill>
                  <a:srgbClr val="000000"/>
                </a:solidFill>
                <a:latin typeface="Arial" panose="020B0604020202020204" pitchFamily="34" charset="0"/>
                <a:ea typeface="Verdana" panose="020B0604030504040204" pitchFamily="34" charset="0"/>
                <a:cs typeface="Arial" panose="020B0604020202020204" pitchFamily="34" charset="0"/>
              </a:rPr>
              <a:t>25</a:t>
            </a:r>
          </a:p>
        </p:txBody>
      </p:sp>
      <p:sp>
        <p:nvSpPr>
          <p:cNvPr id="91" name="TextBox 90">
            <a:extLst>
              <a:ext uri="{FF2B5EF4-FFF2-40B4-BE49-F238E27FC236}">
                <a16:creationId xmlns="" xmlns:a16="http://schemas.microsoft.com/office/drawing/2014/main" id="{0EC13524-02C6-44AA-9D69-54292D9EC957}"/>
              </a:ext>
            </a:extLst>
          </p:cNvPr>
          <p:cNvSpPr txBox="1"/>
          <p:nvPr/>
        </p:nvSpPr>
        <p:spPr bwMode="gray">
          <a:xfrm>
            <a:off x="7000086" y="5774535"/>
            <a:ext cx="397371" cy="215444"/>
          </a:xfrm>
          <a:prstGeom prst="rect">
            <a:avLst/>
          </a:prstGeom>
          <a:noFill/>
        </p:spPr>
        <p:txBody>
          <a:bodyPr wrap="square" lIns="0" tIns="0" rIns="0" bIns="0" rtlCol="0">
            <a:spAutoFit/>
          </a:bodyPr>
          <a:lstStyle/>
          <a:p>
            <a:pPr algn="ctr">
              <a:spcBef>
                <a:spcPts val="300"/>
              </a:spcBef>
              <a:spcAft>
                <a:spcPts val="300"/>
              </a:spcAft>
              <a:buClr>
                <a:srgbClr val="52328F"/>
              </a:buClr>
              <a:defRPr/>
            </a:pPr>
            <a:r>
              <a:rPr lang="en-GB" sz="1400">
                <a:solidFill>
                  <a:srgbClr val="000000"/>
                </a:solidFill>
                <a:latin typeface="Arial" panose="020B0604020202020204" pitchFamily="34" charset="0"/>
                <a:ea typeface="Verdana" panose="020B0604030504040204" pitchFamily="34" charset="0"/>
                <a:cs typeface="Arial" panose="020B0604020202020204" pitchFamily="34" charset="0"/>
              </a:rPr>
              <a:t>50</a:t>
            </a:r>
          </a:p>
        </p:txBody>
      </p:sp>
      <p:sp>
        <p:nvSpPr>
          <p:cNvPr id="92" name="TextBox 91">
            <a:extLst>
              <a:ext uri="{FF2B5EF4-FFF2-40B4-BE49-F238E27FC236}">
                <a16:creationId xmlns="" xmlns:a16="http://schemas.microsoft.com/office/drawing/2014/main" id="{9A2E24C0-25E4-4D28-919C-49FD167BC6C9}"/>
              </a:ext>
            </a:extLst>
          </p:cNvPr>
          <p:cNvSpPr txBox="1"/>
          <p:nvPr/>
        </p:nvSpPr>
        <p:spPr bwMode="gray">
          <a:xfrm>
            <a:off x="8034513" y="5774535"/>
            <a:ext cx="397371" cy="215444"/>
          </a:xfrm>
          <a:prstGeom prst="rect">
            <a:avLst/>
          </a:prstGeom>
          <a:noFill/>
        </p:spPr>
        <p:txBody>
          <a:bodyPr wrap="square" lIns="0" tIns="0" rIns="0" bIns="0" rtlCol="0">
            <a:spAutoFit/>
          </a:bodyPr>
          <a:lstStyle/>
          <a:p>
            <a:pPr algn="ctr">
              <a:spcBef>
                <a:spcPts val="300"/>
              </a:spcBef>
              <a:spcAft>
                <a:spcPts val="300"/>
              </a:spcAft>
              <a:buClr>
                <a:srgbClr val="52328F"/>
              </a:buClr>
              <a:defRPr/>
            </a:pPr>
            <a:r>
              <a:rPr lang="en-GB" sz="1400">
                <a:solidFill>
                  <a:srgbClr val="000000"/>
                </a:solidFill>
                <a:latin typeface="Arial" panose="020B0604020202020204" pitchFamily="34" charset="0"/>
                <a:ea typeface="Verdana" panose="020B0604030504040204" pitchFamily="34" charset="0"/>
                <a:cs typeface="Arial" panose="020B0604020202020204" pitchFamily="34" charset="0"/>
              </a:rPr>
              <a:t>75</a:t>
            </a:r>
          </a:p>
        </p:txBody>
      </p:sp>
      <p:sp>
        <p:nvSpPr>
          <p:cNvPr id="93" name="TextBox 92">
            <a:extLst>
              <a:ext uri="{FF2B5EF4-FFF2-40B4-BE49-F238E27FC236}">
                <a16:creationId xmlns="" xmlns:a16="http://schemas.microsoft.com/office/drawing/2014/main" id="{6CD0C037-C6F5-4707-80BA-0B32690E47C7}"/>
              </a:ext>
            </a:extLst>
          </p:cNvPr>
          <p:cNvSpPr txBox="1"/>
          <p:nvPr/>
        </p:nvSpPr>
        <p:spPr bwMode="gray">
          <a:xfrm>
            <a:off x="9054443" y="5774535"/>
            <a:ext cx="397371" cy="215444"/>
          </a:xfrm>
          <a:prstGeom prst="rect">
            <a:avLst/>
          </a:prstGeom>
          <a:noFill/>
        </p:spPr>
        <p:txBody>
          <a:bodyPr wrap="square" lIns="0" tIns="0" rIns="0" bIns="0" rtlCol="0">
            <a:spAutoFit/>
          </a:bodyPr>
          <a:lstStyle/>
          <a:p>
            <a:pPr algn="ctr">
              <a:spcBef>
                <a:spcPts val="300"/>
              </a:spcBef>
              <a:spcAft>
                <a:spcPts val="300"/>
              </a:spcAft>
              <a:buClr>
                <a:srgbClr val="52328F"/>
              </a:buClr>
              <a:defRPr/>
            </a:pPr>
            <a:r>
              <a:rPr lang="en-GB" sz="1400">
                <a:solidFill>
                  <a:srgbClr val="000000"/>
                </a:solidFill>
                <a:latin typeface="Arial" panose="020B0604020202020204" pitchFamily="34" charset="0"/>
                <a:ea typeface="Verdana" panose="020B0604030504040204" pitchFamily="34" charset="0"/>
                <a:cs typeface="Arial" panose="020B0604020202020204" pitchFamily="34" charset="0"/>
              </a:rPr>
              <a:t>100</a:t>
            </a:r>
          </a:p>
        </p:txBody>
      </p:sp>
      <p:sp>
        <p:nvSpPr>
          <p:cNvPr id="94" name="TextBox 93">
            <a:extLst>
              <a:ext uri="{FF2B5EF4-FFF2-40B4-BE49-F238E27FC236}">
                <a16:creationId xmlns="" xmlns:a16="http://schemas.microsoft.com/office/drawing/2014/main" id="{FA183664-C0EE-474D-97D2-9B1B5B138153}"/>
              </a:ext>
            </a:extLst>
          </p:cNvPr>
          <p:cNvSpPr txBox="1"/>
          <p:nvPr/>
        </p:nvSpPr>
        <p:spPr bwMode="gray">
          <a:xfrm>
            <a:off x="10085240" y="5774535"/>
            <a:ext cx="397371" cy="215444"/>
          </a:xfrm>
          <a:prstGeom prst="rect">
            <a:avLst/>
          </a:prstGeom>
          <a:noFill/>
        </p:spPr>
        <p:txBody>
          <a:bodyPr wrap="square" lIns="0" tIns="0" rIns="0" bIns="0" rtlCol="0">
            <a:spAutoFit/>
          </a:bodyPr>
          <a:lstStyle/>
          <a:p>
            <a:pPr algn="ctr">
              <a:spcBef>
                <a:spcPts val="300"/>
              </a:spcBef>
              <a:spcAft>
                <a:spcPts val="300"/>
              </a:spcAft>
              <a:buClr>
                <a:srgbClr val="52328F"/>
              </a:buClr>
              <a:defRPr/>
            </a:pPr>
            <a:r>
              <a:rPr lang="en-GB" sz="1400">
                <a:solidFill>
                  <a:srgbClr val="000000"/>
                </a:solidFill>
                <a:latin typeface="Arial" panose="020B0604020202020204" pitchFamily="34" charset="0"/>
                <a:ea typeface="Verdana" panose="020B0604030504040204" pitchFamily="34" charset="0"/>
                <a:cs typeface="Arial" panose="020B0604020202020204" pitchFamily="34" charset="0"/>
              </a:rPr>
              <a:t>125</a:t>
            </a:r>
          </a:p>
        </p:txBody>
      </p:sp>
      <p:sp>
        <p:nvSpPr>
          <p:cNvPr id="95" name="TextBox 94">
            <a:extLst>
              <a:ext uri="{FF2B5EF4-FFF2-40B4-BE49-F238E27FC236}">
                <a16:creationId xmlns="" xmlns:a16="http://schemas.microsoft.com/office/drawing/2014/main" id="{C980CDEE-EA2E-4AE1-B8D8-BDC9D94E1A1D}"/>
              </a:ext>
            </a:extLst>
          </p:cNvPr>
          <p:cNvSpPr txBox="1"/>
          <p:nvPr/>
        </p:nvSpPr>
        <p:spPr bwMode="gray">
          <a:xfrm>
            <a:off x="11111792" y="5774535"/>
            <a:ext cx="397371" cy="215444"/>
          </a:xfrm>
          <a:prstGeom prst="rect">
            <a:avLst/>
          </a:prstGeom>
          <a:noFill/>
        </p:spPr>
        <p:txBody>
          <a:bodyPr wrap="square" lIns="0" tIns="0" rIns="0" bIns="0" rtlCol="0">
            <a:spAutoFit/>
          </a:bodyPr>
          <a:lstStyle/>
          <a:p>
            <a:pPr algn="ctr">
              <a:spcBef>
                <a:spcPts val="300"/>
              </a:spcBef>
              <a:spcAft>
                <a:spcPts val="300"/>
              </a:spcAft>
              <a:buClr>
                <a:srgbClr val="52328F"/>
              </a:buClr>
              <a:defRPr/>
            </a:pPr>
            <a:r>
              <a:rPr lang="en-GB" sz="1400">
                <a:solidFill>
                  <a:srgbClr val="000000"/>
                </a:solidFill>
                <a:latin typeface="Arial" panose="020B0604020202020204" pitchFamily="34" charset="0"/>
                <a:ea typeface="Verdana" panose="020B0604030504040204" pitchFamily="34" charset="0"/>
                <a:cs typeface="Arial" panose="020B0604020202020204" pitchFamily="34" charset="0"/>
              </a:rPr>
              <a:t>150</a:t>
            </a:r>
          </a:p>
        </p:txBody>
      </p:sp>
    </p:spTree>
    <p:extLst>
      <p:ext uri="{BB962C8B-B14F-4D97-AF65-F5344CB8AC3E}">
        <p14:creationId xmlns:p14="http://schemas.microsoft.com/office/powerpoint/2010/main" val="2263854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818" r="1065"/>
          <a:stretch/>
        </p:blipFill>
        <p:spPr>
          <a:xfrm>
            <a:off x="1539240" y="0"/>
            <a:ext cx="9326880" cy="6858000"/>
          </a:xfrm>
          <a:prstGeom prst="rect">
            <a:avLst/>
          </a:prstGeom>
        </p:spPr>
      </p:pic>
    </p:spTree>
    <p:extLst>
      <p:ext uri="{BB962C8B-B14F-4D97-AF65-F5344CB8AC3E}">
        <p14:creationId xmlns:p14="http://schemas.microsoft.com/office/powerpoint/2010/main" val="21349014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920" y="0"/>
            <a:ext cx="8290560" cy="6858000"/>
          </a:xfrm>
        </p:spPr>
      </p:pic>
    </p:spTree>
    <p:extLst>
      <p:ext uri="{BB962C8B-B14F-4D97-AF65-F5344CB8AC3E}">
        <p14:creationId xmlns:p14="http://schemas.microsoft.com/office/powerpoint/2010/main" val="4284422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5818"/>
          <a:stretch/>
        </p:blipFill>
        <p:spPr bwMode="auto">
          <a:xfrm>
            <a:off x="2061978" y="0"/>
            <a:ext cx="81945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8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0000"/>
                </a:solidFill>
                <a:effectLst>
                  <a:outerShdw blurRad="38100" dist="38100" dir="2700000" algn="tl">
                    <a:srgbClr val="000000">
                      <a:alpha val="43137"/>
                    </a:srgbClr>
                  </a:outerShdw>
                </a:effectLst>
                <a:latin typeface="+mn-lt"/>
              </a:rPr>
              <a:t>Viral-vector vaccines</a:t>
            </a:r>
            <a:endParaRPr lang="en-US" dirty="0">
              <a:solidFill>
                <a:srgbClr val="FF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1825624"/>
            <a:ext cx="12192000" cy="5032375"/>
          </a:xfrm>
        </p:spPr>
        <p:txBody>
          <a:bodyPr/>
          <a:lstStyle/>
          <a:p>
            <a:r>
              <a:rPr lang="en-US" dirty="0">
                <a:latin typeface="Times New Roman" panose="02020603050405020304" pitchFamily="18" charset="0"/>
                <a:cs typeface="Times New Roman" panose="02020603050405020304" pitchFamily="18" charset="0"/>
              </a:rPr>
              <a:t>Scientists began creating viral vectors in the 1970s. Besides being used in vaccines, viral vectors have also been studied for gene therapy, to treat cancer, and for molecular biology research.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Strong immune response </a:t>
            </a:r>
          </a:p>
          <a:p>
            <a:pPr marL="182880" lvl="0" indent="-182880">
              <a:spcBef>
                <a:spcPts val="1200"/>
              </a:spcBef>
              <a:buClr>
                <a:srgbClr val="967E96"/>
              </a:buClr>
              <a:buSzPct val="85000"/>
              <a:buFont typeface="Wingdings" pitchFamily="2" charset="2"/>
              <a:buChar char="§"/>
            </a:pP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Immune response involves B cells and T cells</a:t>
            </a:r>
          </a:p>
          <a:p>
            <a:pPr marL="182880" lvl="0" indent="-182880">
              <a:spcBef>
                <a:spcPts val="1200"/>
              </a:spcBef>
              <a:buClr>
                <a:srgbClr val="967E96"/>
              </a:buClr>
              <a:buSzPct val="85000"/>
              <a:buFont typeface="Wingdings" pitchFamily="2" charset="2"/>
              <a:buChar char="§"/>
            </a:pPr>
            <a:endPar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endPar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Previous exposure to the vector could reduce effectiveness</a:t>
            </a:r>
          </a:p>
          <a:p>
            <a:pPr marL="182880" lvl="0" indent="-182880">
              <a:spcBef>
                <a:spcPts val="1200"/>
              </a:spcBef>
              <a:buClr>
                <a:srgbClr val="967E96"/>
              </a:buClr>
              <a:buSzPct val="85000"/>
              <a:buFont typeface="Wingdings" pitchFamily="2" charset="2"/>
              <a:buChar char="§"/>
            </a:pP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Relatively complex to manufacture</a:t>
            </a:r>
          </a:p>
          <a:p>
            <a:endParaRPr lang="en-US" dirty="0"/>
          </a:p>
        </p:txBody>
      </p:sp>
    </p:spTree>
    <p:extLst>
      <p:ext uri="{BB962C8B-B14F-4D97-AF65-F5344CB8AC3E}">
        <p14:creationId xmlns:p14="http://schemas.microsoft.com/office/powerpoint/2010/main" val="2866944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2" descr="Infographic showing how the Pfizer-BioNTech vaccine work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0520" y="0"/>
            <a:ext cx="116345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58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90688"/>
            <a:ext cx="12192000" cy="5167312"/>
          </a:xfrm>
        </p:spPr>
        <p:txBody>
          <a:bodyPr/>
          <a:lstStyle/>
          <a:p>
            <a:pPr marL="182880" lvl="0" indent="-182880">
              <a:spcBef>
                <a:spcPts val="1200"/>
              </a:spcBef>
              <a:buClr>
                <a:srgbClr val="967E96"/>
              </a:buClr>
              <a:buSzPct val="85000"/>
              <a:buFont typeface="Wingdings" pitchFamily="2" charset="2"/>
              <a:buChar char="§"/>
            </a:pPr>
            <a:r>
              <a:rPr lang="en-US" sz="2400" b="1" i="1" dirty="0" smtClean="0">
                <a:latin typeface="Times New Roman" panose="02020603050405020304" pitchFamily="18" charset="0"/>
                <a:cs typeface="Times New Roman" panose="02020603050405020304" pitchFamily="18" charset="0"/>
              </a:rPr>
              <a:t>Include </a:t>
            </a:r>
            <a:r>
              <a:rPr lang="en-US" sz="2400" b="1" i="1" dirty="0">
                <a:latin typeface="Times New Roman" panose="02020603050405020304" pitchFamily="18" charset="0"/>
                <a:cs typeface="Times New Roman" panose="02020603050405020304" pitchFamily="18" charset="0"/>
              </a:rPr>
              <a:t>good safety (since there are no live components, there’s no risk of the vaccine triggering disease), </a:t>
            </a:r>
          </a:p>
          <a:p>
            <a:pPr marL="182880" lvl="0" indent="-182880">
              <a:spcBef>
                <a:spcPts val="1200"/>
              </a:spcBef>
              <a:buClr>
                <a:srgbClr val="967E96"/>
              </a:buClr>
              <a:buSzPct val="85000"/>
              <a:buFont typeface="Wingdings" pitchFamily="2" charset="2"/>
              <a:buChar char="§"/>
            </a:pPr>
            <a:r>
              <a:rPr lang="en-US" sz="2400" b="1" i="1" dirty="0">
                <a:latin typeface="Times New Roman" panose="02020603050405020304" pitchFamily="18" charset="0"/>
                <a:cs typeface="Times New Roman" panose="02020603050405020304" pitchFamily="18" charset="0"/>
              </a:rPr>
              <a:t>reliability, </a:t>
            </a:r>
          </a:p>
          <a:p>
            <a:pPr marL="182880" lvl="0" indent="-182880">
              <a:spcBef>
                <a:spcPts val="1200"/>
              </a:spcBef>
              <a:buClr>
                <a:srgbClr val="967E96"/>
              </a:buClr>
              <a:buSzPct val="85000"/>
              <a:buFont typeface="Wingdings" pitchFamily="2" charset="2"/>
              <a:buChar char="§"/>
            </a:pPr>
            <a:r>
              <a:rPr lang="en-US" sz="2400" b="1" i="1" dirty="0" smtClean="0">
                <a:latin typeface="Times New Roman" panose="02020603050405020304" pitchFamily="18" charset="0"/>
                <a:cs typeface="Times New Roman" panose="02020603050405020304" pitchFamily="18" charset="0"/>
              </a:rPr>
              <a:t>that </a:t>
            </a:r>
            <a:r>
              <a:rPr lang="en-US" sz="2400" b="1" i="1" dirty="0">
                <a:latin typeface="Times New Roman" panose="02020603050405020304" pitchFamily="18" charset="0"/>
                <a:cs typeface="Times New Roman" panose="02020603050405020304" pitchFamily="18" charset="0"/>
              </a:rPr>
              <a:t>it’s relatively simple to manufacture</a:t>
            </a:r>
            <a:r>
              <a:rPr lang="en-US" sz="2400" b="1" i="1" dirty="0" smtClean="0">
                <a:latin typeface="Times New Roman" panose="02020603050405020304" pitchFamily="18" charset="0"/>
                <a:cs typeface="Times New Roman" panose="02020603050405020304" pitchFamily="18" charset="0"/>
              </a:rPr>
              <a:t>.</a:t>
            </a:r>
          </a:p>
          <a:p>
            <a:pPr marL="182880" lvl="0" indent="-182880">
              <a:spcBef>
                <a:spcPts val="1200"/>
              </a:spcBef>
              <a:buClr>
                <a:srgbClr val="967E96"/>
              </a:buClr>
              <a:buSzPct val="85000"/>
              <a:buFont typeface="Wingdings" pitchFamily="2" charset="2"/>
              <a:buChar char="§"/>
            </a:pPr>
            <a:endParaRPr lang="en-US" sz="2400" b="1" i="1" dirty="0" smtClean="0">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endParaRPr lang="en-US" sz="2400" b="1" i="1" dirty="0">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r>
              <a:rPr lang="en-US" sz="2400" b="1" i="1" dirty="0" smtClean="0">
                <a:latin typeface="Times New Roman" panose="02020603050405020304" pitchFamily="18" charset="0"/>
                <a:cs typeface="Times New Roman" panose="02020603050405020304" pitchFamily="18" charset="0"/>
              </a:rPr>
              <a:t>Unintended </a:t>
            </a:r>
            <a:r>
              <a:rPr lang="en-US" sz="2400" b="1" i="1" dirty="0">
                <a:latin typeface="Times New Roman" panose="02020603050405020304" pitchFamily="18" charset="0"/>
                <a:cs typeface="Times New Roman" panose="02020603050405020304" pitchFamily="18" charset="0"/>
              </a:rPr>
              <a:t>effects (such as an unintended immune reaction), </a:t>
            </a:r>
          </a:p>
          <a:p>
            <a:pPr marL="182880" lvl="0" indent="-182880">
              <a:spcBef>
                <a:spcPts val="1200"/>
              </a:spcBef>
              <a:buClr>
                <a:srgbClr val="967E96"/>
              </a:buClr>
              <a:buSzPct val="85000"/>
              <a:buFont typeface="Wingdings" pitchFamily="2" charset="2"/>
              <a:buChar char="§"/>
            </a:pPr>
            <a:r>
              <a:rPr lang="en-US" sz="2400" b="1" i="1" dirty="0">
                <a:latin typeface="Times New Roman" panose="02020603050405020304" pitchFamily="18" charset="0"/>
                <a:cs typeface="Times New Roman" panose="02020603050405020304" pitchFamily="18" charset="0"/>
              </a:rPr>
              <a:t>Ensuring effective delivery into the body (since free RNA in the body is quickly broken down), </a:t>
            </a:r>
          </a:p>
          <a:p>
            <a:pPr marL="182880" lvl="0" indent="-182880">
              <a:spcBef>
                <a:spcPts val="1200"/>
              </a:spcBef>
              <a:buClr>
                <a:srgbClr val="967E96"/>
              </a:buClr>
              <a:buSzPct val="85000"/>
              <a:buFont typeface="Wingdings" pitchFamily="2" charset="2"/>
              <a:buChar char="§"/>
            </a:pPr>
            <a:r>
              <a:rPr lang="en-US" sz="2400" b="1" i="1" dirty="0">
                <a:latin typeface="Times New Roman" panose="02020603050405020304" pitchFamily="18" charset="0"/>
                <a:cs typeface="Times New Roman" panose="02020603050405020304" pitchFamily="18" charset="0"/>
              </a:rPr>
              <a:t>storage issues, </a:t>
            </a:r>
          </a:p>
          <a:p>
            <a:pPr marL="182880" lvl="0" indent="-182880">
              <a:spcBef>
                <a:spcPts val="1200"/>
              </a:spcBef>
              <a:buClr>
                <a:srgbClr val="967E96"/>
              </a:buClr>
              <a:buSzPct val="85000"/>
              <a:buFont typeface="Wingdings" pitchFamily="2" charset="2"/>
              <a:buChar char="§"/>
            </a:pPr>
            <a:r>
              <a:rPr lang="en-US" sz="2400" b="1" i="1" dirty="0">
                <a:latin typeface="Times New Roman" panose="02020603050405020304" pitchFamily="18" charset="0"/>
                <a:cs typeface="Times New Roman" panose="02020603050405020304" pitchFamily="18" charset="0"/>
              </a:rPr>
              <a:t>Booster shots may be required</a:t>
            </a:r>
          </a:p>
          <a:p>
            <a:pPr marL="182880" lvl="0" indent="-182880">
              <a:spcBef>
                <a:spcPts val="1200"/>
              </a:spcBef>
              <a:buClr>
                <a:srgbClr val="967E96"/>
              </a:buClr>
              <a:buSzPct val="85000"/>
              <a:buFont typeface="Wingdings" pitchFamily="2" charset="2"/>
              <a:buChar char="§"/>
            </a:pPr>
            <a:r>
              <a:rPr lang="en-US" sz="2400" b="1" i="1" dirty="0">
                <a:latin typeface="Times New Roman" panose="02020603050405020304" pitchFamily="18" charset="0"/>
                <a:cs typeface="Times New Roman" panose="02020603050405020304" pitchFamily="18" charset="0"/>
              </a:rPr>
              <a:t>Plus the fact that this type of vaccine has</a:t>
            </a:r>
            <a:r>
              <a:rPr lang="en-US" sz="2400" b="1" i="1" dirty="0">
                <a:latin typeface="Times New Roman" panose="02020603050405020304" pitchFamily="18" charset="0"/>
                <a:cs typeface="Times New Roman" panose="02020603050405020304" pitchFamily="18" charset="0"/>
                <a:hlinkClick r:id="rId2"/>
              </a:rPr>
              <a:t> never previously been licensed</a:t>
            </a:r>
            <a:r>
              <a:rPr lang="en-US" sz="2400" b="1" i="1" dirty="0">
                <a:latin typeface="Times New Roman" panose="02020603050405020304" pitchFamily="18" charset="0"/>
                <a:cs typeface="Times New Roman" panose="02020603050405020304" pitchFamily="18" charset="0"/>
              </a:rPr>
              <a:t> for humans</a:t>
            </a:r>
            <a:r>
              <a:rPr lang="en-US" sz="2400" i="1" dirty="0">
                <a:latin typeface="Times New Roman" panose="02020603050405020304" pitchFamily="18" charset="0"/>
                <a:cs typeface="Times New Roman" panose="02020603050405020304" pitchFamily="18" charset="0"/>
              </a:rPr>
              <a:t>.</a:t>
            </a:r>
          </a:p>
          <a:p>
            <a:endParaRPr lang="en-US" dirty="0"/>
          </a:p>
        </p:txBody>
      </p:sp>
      <p:pic>
        <p:nvPicPr>
          <p:cNvPr id="4" name="Picture 3"/>
          <p:cNvPicPr>
            <a:picLocks noChangeAspect="1"/>
          </p:cNvPicPr>
          <p:nvPr/>
        </p:nvPicPr>
        <p:blipFill>
          <a:blip r:embed="rId3"/>
          <a:stretch>
            <a:fillRect/>
          </a:stretch>
        </p:blipFill>
        <p:spPr>
          <a:xfrm>
            <a:off x="694476" y="252922"/>
            <a:ext cx="10803048" cy="1414395"/>
          </a:xfrm>
          <a:prstGeom prst="rect">
            <a:avLst/>
          </a:prstGeom>
        </p:spPr>
      </p:pic>
    </p:spTree>
    <p:extLst>
      <p:ext uri="{BB962C8B-B14F-4D97-AF65-F5344CB8AC3E}">
        <p14:creationId xmlns:p14="http://schemas.microsoft.com/office/powerpoint/2010/main" val="4229166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r="222" b="45715"/>
          <a:stretch/>
        </p:blipFill>
        <p:spPr>
          <a:xfrm>
            <a:off x="1634836" y="0"/>
            <a:ext cx="8956964" cy="6858000"/>
          </a:xfrm>
          <a:prstGeom prst="rect">
            <a:avLst/>
          </a:prstGeom>
        </p:spPr>
      </p:pic>
    </p:spTree>
    <p:extLst>
      <p:ext uri="{BB962C8B-B14F-4D97-AF65-F5344CB8AC3E}">
        <p14:creationId xmlns:p14="http://schemas.microsoft.com/office/powerpoint/2010/main" val="468334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52978" r="1530"/>
          <a:stretch/>
        </p:blipFill>
        <p:spPr>
          <a:xfrm>
            <a:off x="1227329" y="-34108"/>
            <a:ext cx="9714991" cy="6892108"/>
          </a:xfrm>
          <a:prstGeom prst="rect">
            <a:avLst/>
          </a:prstGeom>
        </p:spPr>
      </p:pic>
    </p:spTree>
    <p:extLst>
      <p:ext uri="{BB962C8B-B14F-4D97-AF65-F5344CB8AC3E}">
        <p14:creationId xmlns:p14="http://schemas.microsoft.com/office/powerpoint/2010/main" val="2258392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624"/>
            <a:ext cx="12192000" cy="5032375"/>
          </a:xfrm>
        </p:spPr>
        <p:txBody>
          <a:bodyPr/>
          <a:lstStyle/>
          <a:p>
            <a:pPr marL="182880" lvl="0" indent="-182880">
              <a:spcBef>
                <a:spcPts val="1200"/>
              </a:spcBef>
              <a:buClr>
                <a:srgbClr val="967E96"/>
              </a:buClr>
              <a:buSzPct val="85000"/>
              <a:buFont typeface="Wingdings" pitchFamily="2" charset="2"/>
              <a:buChar char="§"/>
            </a:pPr>
            <a:r>
              <a:rPr lang="en-US" sz="2400"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Well-established </a:t>
            </a:r>
            <a:r>
              <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technology</a:t>
            </a:r>
          </a:p>
          <a:p>
            <a:pPr marL="182880" lvl="0" indent="-182880">
              <a:spcBef>
                <a:spcPts val="1200"/>
              </a:spcBef>
              <a:buClr>
                <a:srgbClr val="967E96"/>
              </a:buClr>
              <a:buSzPct val="85000"/>
              <a:buFont typeface="Wingdings" pitchFamily="2" charset="2"/>
              <a:buChar char="§"/>
            </a:pPr>
            <a:r>
              <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Suitable for people with compromised immune systems</a:t>
            </a:r>
          </a:p>
          <a:p>
            <a:pPr marL="182880" lvl="0" indent="-182880">
              <a:spcBef>
                <a:spcPts val="1200"/>
              </a:spcBef>
              <a:buClr>
                <a:srgbClr val="967E96"/>
              </a:buClr>
              <a:buSzPct val="85000"/>
              <a:buFont typeface="Wingdings" pitchFamily="2" charset="2"/>
              <a:buChar char="§"/>
            </a:pPr>
            <a:r>
              <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live components, so no risk of the vaccine triggering disease</a:t>
            </a:r>
          </a:p>
          <a:p>
            <a:pPr marL="182880" lvl="0" indent="-182880">
              <a:spcBef>
                <a:spcPts val="1200"/>
              </a:spcBef>
              <a:buClr>
                <a:srgbClr val="967E96"/>
              </a:buClr>
              <a:buSzPct val="85000"/>
              <a:buFont typeface="Wingdings" pitchFamily="2" charset="2"/>
              <a:buChar char="§"/>
            </a:pPr>
            <a:r>
              <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Relatively </a:t>
            </a:r>
            <a:r>
              <a:rPr lang="en-US" sz="2400"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a:t>
            </a:r>
          </a:p>
          <a:p>
            <a:pPr marL="182880" lvl="0" indent="-182880">
              <a:spcBef>
                <a:spcPts val="1200"/>
              </a:spcBef>
              <a:buClr>
                <a:srgbClr val="967E96"/>
              </a:buClr>
              <a:buSzPct val="85000"/>
              <a:buFont typeface="Wingdings" pitchFamily="2" charset="2"/>
              <a:buChar char="§"/>
            </a:pPr>
            <a:endPar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endPar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r>
              <a:rPr lang="en-US" sz="2400"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Relatively </a:t>
            </a:r>
            <a:r>
              <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complex to manufacture</a:t>
            </a:r>
          </a:p>
          <a:p>
            <a:pPr marL="182880" lvl="0" indent="-182880">
              <a:spcBef>
                <a:spcPts val="1200"/>
              </a:spcBef>
              <a:buClr>
                <a:srgbClr val="967E96"/>
              </a:buClr>
              <a:buSzPct val="85000"/>
              <a:buFont typeface="Wingdings" pitchFamily="2" charset="2"/>
              <a:buChar char="§"/>
            </a:pPr>
            <a:r>
              <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Adjuvants and booster shots may be required</a:t>
            </a:r>
          </a:p>
          <a:p>
            <a:pPr marL="182880" lvl="0" indent="-182880">
              <a:spcBef>
                <a:spcPts val="1200"/>
              </a:spcBef>
              <a:buClr>
                <a:srgbClr val="967E96"/>
              </a:buClr>
              <a:buSzPct val="85000"/>
              <a:buFont typeface="Wingdings" pitchFamily="2" charset="2"/>
              <a:buChar char="§"/>
            </a:pPr>
            <a:r>
              <a:rPr lang="en-US" sz="2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Determining the best antigen combination takes time</a:t>
            </a:r>
          </a:p>
          <a:p>
            <a:endParaRPr lang="en-US" dirty="0"/>
          </a:p>
        </p:txBody>
      </p:sp>
      <p:sp>
        <p:nvSpPr>
          <p:cNvPr id="4" name="Title 1"/>
          <p:cNvSpPr>
            <a:spLocks noGrp="1"/>
          </p:cNvSpPr>
          <p:nvPr>
            <p:ph type="title"/>
          </p:nvPr>
        </p:nvSpPr>
        <p:spPr>
          <a:xfrm>
            <a:off x="609600" y="500061"/>
            <a:ext cx="10515600" cy="1325563"/>
          </a:xfrm>
        </p:spPr>
        <p:txBody>
          <a:bodyPr/>
          <a:lstStyle/>
          <a:p>
            <a:r>
              <a:rPr lang="en-US" sz="4800" b="1" smtClean="0">
                <a:solidFill>
                  <a:srgbClr val="FF0000"/>
                </a:solidFill>
                <a:effectLst>
                  <a:outerShdw blurRad="38100" dist="38100" dir="2700000" algn="tl">
                    <a:srgbClr val="000000">
                      <a:alpha val="43137"/>
                    </a:srgbClr>
                  </a:outerShdw>
                </a:effectLst>
                <a:latin typeface="+mn-lt"/>
              </a:rPr>
              <a:t>Virus Protein </a:t>
            </a:r>
            <a:r>
              <a:rPr lang="en-US" sz="4800" b="1" dirty="0" smtClean="0">
                <a:solidFill>
                  <a:srgbClr val="FF0000"/>
                </a:solidFill>
                <a:effectLst>
                  <a:outerShdw blurRad="38100" dist="38100" dir="2700000" algn="tl">
                    <a:srgbClr val="000000">
                      <a:alpha val="43137"/>
                    </a:srgbClr>
                  </a:outerShdw>
                </a:effectLst>
                <a:latin typeface="+mn-lt"/>
              </a:rPr>
              <a:t>Vaccines</a:t>
            </a:r>
            <a:endParaRPr lang="en-US"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0261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0000"/>
                </a:solidFill>
                <a:effectLst>
                  <a:outerShdw blurRad="38100" dist="38100" dir="2700000" algn="tl">
                    <a:srgbClr val="000000">
                      <a:alpha val="43137"/>
                    </a:srgbClr>
                  </a:outerShdw>
                </a:effectLst>
                <a:latin typeface="+mn-lt"/>
              </a:rPr>
              <a:t>Inactivated virus vaccines</a:t>
            </a:r>
            <a:endParaRPr lang="en-US" dirty="0">
              <a:solidFill>
                <a:srgbClr val="FF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1871344"/>
            <a:ext cx="12131040" cy="5260975"/>
          </a:xfrm>
        </p:spPr>
        <p:txBody>
          <a:bodyPr>
            <a:normAutofit/>
          </a:bodyPr>
          <a:lstStyle/>
          <a:p>
            <a:pPr marL="182880" lvl="0" indent="-182880">
              <a:spcBef>
                <a:spcPts val="1200"/>
              </a:spcBef>
              <a:buClr>
                <a:srgbClr val="967E96"/>
              </a:buClr>
              <a:buSzPct val="85000"/>
              <a:buFont typeface="Wingdings" pitchFamily="2" charset="2"/>
              <a:buChar char="§"/>
            </a:pPr>
            <a:r>
              <a:rPr lang="en-US" sz="2400" dirty="0">
                <a:solidFill>
                  <a:prstClr val="black"/>
                </a:solidFill>
                <a:latin typeface="Times New Roman" panose="02020603050405020304" pitchFamily="18" charset="0"/>
                <a:cs typeface="Times New Roman" panose="02020603050405020304" pitchFamily="18" charset="0"/>
              </a:rPr>
              <a:t>Inactivated virus vaccines also contain the disease-causing virus, or parts of it, but their genetic material has been destroyed. For this reason, they are considered </a:t>
            </a:r>
            <a:r>
              <a:rPr lang="en-US" sz="2400" b="1" dirty="0">
                <a:solidFill>
                  <a:prstClr val="black"/>
                </a:solidFill>
                <a:latin typeface="Times New Roman" panose="02020603050405020304" pitchFamily="18" charset="0"/>
                <a:cs typeface="Times New Roman" panose="02020603050405020304" pitchFamily="18" charset="0"/>
              </a:rPr>
              <a:t>safer and more stable than live attenuated </a:t>
            </a:r>
            <a:r>
              <a:rPr lang="en-US" sz="2400" dirty="0">
                <a:solidFill>
                  <a:prstClr val="black"/>
                </a:solidFill>
                <a:latin typeface="Times New Roman" panose="02020603050405020304" pitchFamily="18" charset="0"/>
                <a:cs typeface="Times New Roman" panose="02020603050405020304" pitchFamily="18" charset="0"/>
              </a:rPr>
              <a:t>vaccines, and they can be given to people with compromised immune systems. </a:t>
            </a:r>
          </a:p>
          <a:p>
            <a:pPr marL="182880" lvl="0" indent="-182880">
              <a:spcBef>
                <a:spcPts val="1200"/>
              </a:spcBef>
              <a:buClr>
                <a:srgbClr val="967E96"/>
              </a:buClr>
              <a:buSzPct val="85000"/>
              <a:buFont typeface="Wingdings" pitchFamily="2" charset="2"/>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182880" lvl="0" indent="-182880">
              <a:spcBef>
                <a:spcPts val="1200"/>
              </a:spcBef>
              <a:buClr>
                <a:srgbClr val="967E96"/>
              </a:buClr>
              <a:buSzPct val="85000"/>
              <a:buFont typeface="Wingdings" pitchFamily="2" charset="2"/>
              <a:buChar char="§"/>
            </a:pPr>
            <a:r>
              <a:rPr lang="en-US" sz="2400" dirty="0">
                <a:solidFill>
                  <a:prstClr val="black"/>
                </a:solidFill>
                <a:latin typeface="Times New Roman" panose="02020603050405020304" pitchFamily="18" charset="0"/>
                <a:cs typeface="Times New Roman" panose="02020603050405020304" pitchFamily="18" charset="0"/>
              </a:rPr>
              <a:t>Even though their genetic material has been destroyed, inactivated viruses usually contain many </a:t>
            </a:r>
            <a:r>
              <a:rPr lang="en-US" sz="2400" b="1" dirty="0">
                <a:solidFill>
                  <a:prstClr val="black"/>
                </a:solidFill>
                <a:latin typeface="Times New Roman" panose="02020603050405020304" pitchFamily="18" charset="0"/>
                <a:cs typeface="Times New Roman" panose="02020603050405020304" pitchFamily="18" charset="0"/>
              </a:rPr>
              <a:t>proteins</a:t>
            </a:r>
            <a:r>
              <a:rPr lang="en-US" sz="2400" dirty="0">
                <a:solidFill>
                  <a:prstClr val="black"/>
                </a:solidFill>
                <a:latin typeface="Times New Roman" panose="02020603050405020304" pitchFamily="18" charset="0"/>
                <a:cs typeface="Times New Roman" panose="02020603050405020304" pitchFamily="18" charset="0"/>
              </a:rPr>
              <a:t> which the immune system can react to. But because </a:t>
            </a:r>
            <a:r>
              <a:rPr lang="en-US" sz="2400" b="1" dirty="0">
                <a:solidFill>
                  <a:prstClr val="black"/>
                </a:solidFill>
                <a:latin typeface="Times New Roman" panose="02020603050405020304" pitchFamily="18" charset="0"/>
                <a:cs typeface="Times New Roman" panose="02020603050405020304" pitchFamily="18" charset="0"/>
              </a:rPr>
              <a:t>they cannot infect cells</a:t>
            </a:r>
            <a:r>
              <a:rPr lang="en-US" sz="2400" dirty="0">
                <a:solidFill>
                  <a:prstClr val="black"/>
                </a:solidFill>
                <a:latin typeface="Times New Roman" panose="02020603050405020304" pitchFamily="18" charset="0"/>
                <a:cs typeface="Times New Roman" panose="02020603050405020304" pitchFamily="18" charset="0"/>
              </a:rPr>
              <a:t>, inactivated vaccines only </a:t>
            </a:r>
            <a:r>
              <a:rPr lang="en-US" sz="2400" b="1" dirty="0">
                <a:solidFill>
                  <a:prstClr val="black"/>
                </a:solidFill>
                <a:latin typeface="Times New Roman" panose="02020603050405020304" pitchFamily="18" charset="0"/>
                <a:cs typeface="Times New Roman" panose="02020603050405020304" pitchFamily="18" charset="0"/>
              </a:rPr>
              <a:t>stimulate antibody-mediated responses</a:t>
            </a:r>
            <a:r>
              <a:rPr lang="en-US" sz="2400" dirty="0">
                <a:solidFill>
                  <a:prstClr val="black"/>
                </a:solidFill>
                <a:latin typeface="Times New Roman" panose="02020603050405020304" pitchFamily="18" charset="0"/>
                <a:cs typeface="Times New Roman" panose="02020603050405020304" pitchFamily="18" charset="0"/>
              </a:rPr>
              <a:t>, and this response may b</a:t>
            </a:r>
            <a:r>
              <a:rPr lang="en-US" sz="2400" b="1" dirty="0">
                <a:solidFill>
                  <a:prstClr val="black"/>
                </a:solidFill>
                <a:latin typeface="Times New Roman" panose="02020603050405020304" pitchFamily="18" charset="0"/>
                <a:cs typeface="Times New Roman" panose="02020603050405020304" pitchFamily="18" charset="0"/>
              </a:rPr>
              <a:t>e weaker and less long-lived</a:t>
            </a:r>
            <a:r>
              <a:rPr lang="en-US" sz="2400" dirty="0">
                <a:solidFill>
                  <a:prstClr val="black"/>
                </a:solidFill>
                <a:latin typeface="Times New Roman" panose="02020603050405020304" pitchFamily="18" charset="0"/>
                <a:cs typeface="Times New Roman" panose="02020603050405020304" pitchFamily="18" charset="0"/>
              </a:rPr>
              <a:t>. </a:t>
            </a:r>
          </a:p>
          <a:p>
            <a:pPr marL="182880" lvl="0" indent="-182880">
              <a:spcBef>
                <a:spcPts val="1200"/>
              </a:spcBef>
              <a:buClr>
                <a:srgbClr val="967E96"/>
              </a:buClr>
              <a:buSzPct val="85000"/>
              <a:buFont typeface="Wingdings" pitchFamily="2" charset="2"/>
              <a:buChar char="§"/>
            </a:pPr>
            <a:endParaRPr lang="en-US" sz="2000" dirty="0" smtClean="0">
              <a:solidFill>
                <a:prstClr val="black"/>
              </a:solidFill>
              <a:latin typeface="Bookman Old Style" panose="02050604050505020204"/>
            </a:endParaRPr>
          </a:p>
          <a:p>
            <a:pPr marL="182880" lvl="0" indent="-182880">
              <a:spcBef>
                <a:spcPts val="1200"/>
              </a:spcBef>
              <a:buClr>
                <a:srgbClr val="967E96"/>
              </a:buClr>
              <a:buSzPct val="85000"/>
              <a:buFont typeface="Wingdings" pitchFamily="2" charset="2"/>
              <a:buChar char="§"/>
            </a:pPr>
            <a:r>
              <a:rPr lang="en-US" sz="2000" i="1" dirty="0" smtClean="0">
                <a:solidFill>
                  <a:srgbClr val="FF0000"/>
                </a:solidFill>
                <a:latin typeface="Bookman Old Style" panose="02050604050505020204"/>
              </a:rPr>
              <a:t>its </a:t>
            </a:r>
            <a:r>
              <a:rPr lang="en-US" sz="2000" i="1" dirty="0">
                <a:solidFill>
                  <a:srgbClr val="FF0000"/>
                </a:solidFill>
                <a:latin typeface="Bookman Old Style" panose="02050604050505020204"/>
              </a:rPr>
              <a:t>technology is well established, it is suitable for people with compromised immune systems, and it’s relatively simple to manufacture.</a:t>
            </a:r>
          </a:p>
          <a:p>
            <a:pPr marL="182880" lvl="0" indent="-182880">
              <a:spcBef>
                <a:spcPts val="1200"/>
              </a:spcBef>
              <a:buClr>
                <a:srgbClr val="967E96"/>
              </a:buClr>
              <a:buSzPct val="85000"/>
              <a:buFont typeface="Wingdings" pitchFamily="2" charset="2"/>
              <a:buChar char="§"/>
            </a:pPr>
            <a:endParaRPr lang="en-US" sz="2000" b="1" i="1" dirty="0">
              <a:solidFill>
                <a:srgbClr val="FF0000"/>
              </a:solidFill>
              <a:latin typeface="Bookman Old Style" panose="02050604050505020204"/>
            </a:endParaRPr>
          </a:p>
          <a:p>
            <a:pPr marL="182880" lvl="0" indent="-182880">
              <a:spcBef>
                <a:spcPts val="1200"/>
              </a:spcBef>
              <a:buClr>
                <a:srgbClr val="967E96"/>
              </a:buClr>
              <a:buSzPct val="85000"/>
              <a:buFont typeface="Wingdings" pitchFamily="2" charset="2"/>
              <a:buChar char="§"/>
            </a:pPr>
            <a:r>
              <a:rPr lang="en-US" sz="2000" i="1" dirty="0" smtClean="0">
                <a:solidFill>
                  <a:srgbClr val="FF0000"/>
                </a:solidFill>
                <a:latin typeface="Bookman Old Style" panose="02050604050505020204"/>
              </a:rPr>
              <a:t>Booster </a:t>
            </a:r>
            <a:r>
              <a:rPr lang="en-US" sz="2000" i="1" dirty="0">
                <a:solidFill>
                  <a:srgbClr val="FF0000"/>
                </a:solidFill>
                <a:latin typeface="Bookman Old Style" panose="02050604050505020204"/>
              </a:rPr>
              <a:t>shots may be required</a:t>
            </a:r>
            <a:r>
              <a:rPr lang="en-US" sz="2000" dirty="0">
                <a:solidFill>
                  <a:prstClr val="black"/>
                </a:solidFill>
                <a:latin typeface="Bookman Old Style" panose="02050604050505020204"/>
              </a:rPr>
              <a:t>.</a:t>
            </a:r>
          </a:p>
          <a:p>
            <a:endParaRPr lang="en-US" dirty="0"/>
          </a:p>
        </p:txBody>
      </p:sp>
    </p:spTree>
    <p:extLst>
      <p:ext uri="{BB962C8B-B14F-4D97-AF65-F5344CB8AC3E}">
        <p14:creationId xmlns:p14="http://schemas.microsoft.com/office/powerpoint/2010/main" val="354288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539EE-4A36-4CA3-94D4-F7FEA2D2411B}"/>
              </a:ext>
            </a:extLst>
          </p:cNvPr>
          <p:cNvSpPr>
            <a:spLocks noGrp="1"/>
          </p:cNvSpPr>
          <p:nvPr>
            <p:ph type="title"/>
          </p:nvPr>
        </p:nvSpPr>
        <p:spPr>
          <a:xfrm>
            <a:off x="581192" y="225633"/>
            <a:ext cx="11029616" cy="1188720"/>
          </a:xfrm>
        </p:spPr>
        <p:txBody>
          <a:bodyPr anchor="ctr" anchorCtr="0">
            <a:normAutofit/>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Recovery Time from Grade 3&amp;4 </a:t>
            </a:r>
            <a:r>
              <a:rPr lang="en-US" sz="4400" b="1" cap="none" dirty="0" err="1">
                <a:solidFill>
                  <a:srgbClr val="FF0000"/>
                </a:solidFill>
                <a:effectLst>
                  <a:outerShdw blurRad="38100" dist="38100" dir="2700000" algn="tl">
                    <a:srgbClr val="000000">
                      <a:alpha val="43137"/>
                    </a:srgbClr>
                  </a:outerShdw>
                </a:effectLst>
                <a:latin typeface="Calibri Light" panose="020F0302020204030204"/>
              </a:rPr>
              <a:t>Lymphopenia</a:t>
            </a:r>
            <a:endParaRPr lang="en-US" dirty="0">
              <a:solidFill>
                <a:schemeClr val="tx1">
                  <a:lumMod val="85000"/>
                  <a:lumOff val="15000"/>
                </a:schemeClr>
              </a:solidFill>
            </a:endParaRPr>
          </a:p>
        </p:txBody>
      </p:sp>
      <p:sp>
        <p:nvSpPr>
          <p:cNvPr id="7" name="Content Placeholder 6">
            <a:extLst>
              <a:ext uri="{FF2B5EF4-FFF2-40B4-BE49-F238E27FC236}">
                <a16:creationId xmlns="" xmlns:a16="http://schemas.microsoft.com/office/drawing/2014/main" id="{7AEAE1E1-99E3-4CC4-B355-D075CF032BEE}"/>
              </a:ext>
            </a:extLst>
          </p:cNvPr>
          <p:cNvSpPr>
            <a:spLocks noGrp="1"/>
          </p:cNvSpPr>
          <p:nvPr>
            <p:ph idx="1"/>
          </p:nvPr>
        </p:nvSpPr>
        <p:spPr>
          <a:xfrm>
            <a:off x="1" y="1825625"/>
            <a:ext cx="11610807" cy="4895850"/>
          </a:xfrm>
        </p:spPr>
        <p:txBody>
          <a:bodyPr anchor="t"/>
          <a:lstStyle/>
          <a:p>
            <a:pPr marL="0" lvl="0" indent="0" defTabSz="914400">
              <a:lnSpc>
                <a:spcPct val="100000"/>
              </a:lnSpc>
              <a:spcBef>
                <a:spcPts val="0"/>
              </a:spcBef>
              <a:spcAft>
                <a:spcPts val="0"/>
              </a:spcAft>
              <a:buClrTx/>
              <a:buSzTx/>
              <a:buNone/>
            </a:pPr>
            <a:endParaRPr lang="en-GB" sz="1200" b="1" dirty="0">
              <a:solidFill>
                <a:prstClr val="white"/>
              </a:solidFill>
              <a:latin typeface="Arial" panose="020B0604020202020204" pitchFamily="34" charset="0"/>
              <a:cs typeface="Arial" panose="020B0604020202020204" pitchFamily="34" charset="0"/>
            </a:endParaRPr>
          </a:p>
        </p:txBody>
      </p:sp>
      <p:sp>
        <p:nvSpPr>
          <p:cNvPr id="13" name="Slide Number Placeholder 3">
            <a:extLst>
              <a:ext uri="{FF2B5EF4-FFF2-40B4-BE49-F238E27FC236}">
                <a16:creationId xmlns="" xmlns:a16="http://schemas.microsoft.com/office/drawing/2014/main" id="{FEF50ECD-7898-4388-BFE6-BE11E9C158AE}"/>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10" name="Content Placeholder 3"/>
          <p:cNvPicPr>
            <a:picLocks noChangeAspect="1"/>
          </p:cNvPicPr>
          <p:nvPr/>
        </p:nvPicPr>
        <p:blipFill>
          <a:blip r:embed="rId2"/>
          <a:stretch>
            <a:fillRect/>
          </a:stretch>
        </p:blipFill>
        <p:spPr>
          <a:xfrm>
            <a:off x="413551" y="1590324"/>
            <a:ext cx="11610809" cy="4429125"/>
          </a:xfrm>
          <a:prstGeom prst="rect">
            <a:avLst/>
          </a:prstGeom>
        </p:spPr>
      </p:pic>
    </p:spTree>
    <p:extLst>
      <p:ext uri="{BB962C8B-B14F-4D97-AF65-F5344CB8AC3E}">
        <p14:creationId xmlns:p14="http://schemas.microsoft.com/office/powerpoint/2010/main" val="2327809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5132"/>
          <a:stretch/>
        </p:blipFill>
        <p:spPr>
          <a:xfrm>
            <a:off x="624840" y="0"/>
            <a:ext cx="10728959" cy="6858000"/>
          </a:xfrm>
          <a:prstGeom prst="rect">
            <a:avLst/>
          </a:prstGeom>
        </p:spPr>
      </p:pic>
    </p:spTree>
    <p:extLst>
      <p:ext uri="{BB962C8B-B14F-4D97-AF65-F5344CB8AC3E}">
        <p14:creationId xmlns:p14="http://schemas.microsoft.com/office/powerpoint/2010/main" val="3830785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079480" cy="1325563"/>
          </a:xfrm>
        </p:spPr>
        <p:txBody>
          <a:bodyPr/>
          <a:lstStyle/>
          <a:p>
            <a:r>
              <a:rPr lang="en-US" b="1" dirty="0">
                <a:solidFill>
                  <a:srgbClr val="FF0000"/>
                </a:solidFill>
                <a:effectLst>
                  <a:outerShdw blurRad="38100" dist="38100" dir="2700000" algn="tl">
                    <a:srgbClr val="000000">
                      <a:alpha val="43137"/>
                    </a:srgbClr>
                  </a:outerShdw>
                </a:effectLst>
              </a:rPr>
              <a:t>COVID Vaccines and disease-modifying therapies</a:t>
            </a:r>
            <a:endParaRPr lang="en-US" b="1" dirty="0">
              <a:solidFill>
                <a:srgbClr val="FF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1825625"/>
            <a:ext cx="12298680" cy="4351338"/>
          </a:xfrm>
        </p:spPr>
        <p:txBody>
          <a:bodyPr/>
          <a:lstStyle/>
          <a:p>
            <a:r>
              <a:rPr lang="en-US" dirty="0"/>
              <a:t>Inactivated vaccines should ideally be given at least 2 weeks before starting maintenance immunosuppressive and IRTs </a:t>
            </a:r>
            <a:endParaRPr lang="en-US" dirty="0" smtClean="0"/>
          </a:p>
          <a:p>
            <a:endParaRPr lang="en-US" dirty="0"/>
          </a:p>
          <a:p>
            <a:endParaRPr lang="en-US" dirty="0" smtClean="0"/>
          </a:p>
          <a:p>
            <a:r>
              <a:rPr lang="en-US" dirty="0" smtClean="0"/>
              <a:t> </a:t>
            </a:r>
            <a:r>
              <a:rPr lang="en-US" dirty="0"/>
              <a:t>Live attenuated virus vaccines such as MMR, varicella-zoster virus (VZV) and yellow fever vaccines are generally not recommended in people with MS during and shortly (&lt;</a:t>
            </a:r>
            <a:r>
              <a:rPr lang="en-US" dirty="0" smtClean="0"/>
              <a:t>4-6 weeks</a:t>
            </a:r>
            <a:r>
              <a:rPr lang="en-US" dirty="0"/>
              <a:t>) before </a:t>
            </a:r>
            <a:r>
              <a:rPr lang="en-US" dirty="0" err="1" smtClean="0"/>
              <a:t>maintenanceimmunosuppressive</a:t>
            </a:r>
            <a:r>
              <a:rPr lang="en-US" dirty="0" smtClean="0"/>
              <a:t> </a:t>
            </a:r>
            <a:r>
              <a:rPr lang="en-US" dirty="0"/>
              <a:t>and </a:t>
            </a:r>
            <a:r>
              <a:rPr lang="en-US" dirty="0" smtClean="0"/>
              <a:t>IRTs</a:t>
            </a:r>
          </a:p>
          <a:p>
            <a:endParaRPr lang="en-US" dirty="0"/>
          </a:p>
        </p:txBody>
      </p:sp>
    </p:spTree>
    <p:extLst>
      <p:ext uri="{BB962C8B-B14F-4D97-AF65-F5344CB8AC3E}">
        <p14:creationId xmlns:p14="http://schemas.microsoft.com/office/powerpoint/2010/main" val="127148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94720" cy="1325563"/>
          </a:xfrm>
        </p:spPr>
        <p:txBody>
          <a:bodyPr/>
          <a:lstStyle/>
          <a:p>
            <a:r>
              <a:rPr lang="en-US" b="1" dirty="0">
                <a:solidFill>
                  <a:srgbClr val="FF0000"/>
                </a:solidFill>
                <a:effectLst>
                  <a:outerShdw blurRad="38100" dist="38100" dir="2700000" algn="tl">
                    <a:srgbClr val="000000">
                      <a:alpha val="43137"/>
                    </a:srgbClr>
                  </a:outerShdw>
                </a:effectLst>
              </a:rPr>
              <a:t>COVID Vaccines and disease-modifying therapies</a:t>
            </a:r>
            <a:endParaRPr lang="en-US" dirty="0"/>
          </a:p>
        </p:txBody>
      </p:sp>
      <p:sp>
        <p:nvSpPr>
          <p:cNvPr id="3" name="Content Placeholder 2"/>
          <p:cNvSpPr>
            <a:spLocks noGrp="1"/>
          </p:cNvSpPr>
          <p:nvPr>
            <p:ph idx="1"/>
          </p:nvPr>
        </p:nvSpPr>
        <p:spPr>
          <a:xfrm>
            <a:off x="167640" y="1810384"/>
            <a:ext cx="12146280" cy="5047615"/>
          </a:xfrm>
        </p:spPr>
        <p:txBody>
          <a:bodyPr/>
          <a:lstStyle/>
          <a:p>
            <a:r>
              <a:rPr lang="en-US" sz="3200" b="1" i="1" u="sng" dirty="0" err="1" smtClean="0">
                <a:solidFill>
                  <a:srgbClr val="FF0000"/>
                </a:solidFill>
                <a:effectLst>
                  <a:outerShdw blurRad="38100" dist="38100" dir="2700000" algn="tl">
                    <a:srgbClr val="000000">
                      <a:alpha val="43137"/>
                    </a:srgbClr>
                  </a:outerShdw>
                </a:effectLst>
              </a:rPr>
              <a:t>Interferons</a:t>
            </a:r>
            <a:endParaRPr lang="en-US" sz="3200" b="1" i="1" u="sng" dirty="0">
              <a:solidFill>
                <a:srgbClr val="FF0000"/>
              </a:solidFill>
              <a:effectLst>
                <a:outerShdw blurRad="38100" dist="38100" dir="2700000" algn="tl">
                  <a:srgbClr val="000000">
                    <a:alpha val="43137"/>
                  </a:srgbClr>
                </a:outerShdw>
              </a:effectLst>
            </a:endParaRPr>
          </a:p>
          <a:p>
            <a:r>
              <a:rPr lang="en-US" dirty="0" smtClean="0"/>
              <a:t>Vaccination </a:t>
            </a:r>
            <a:r>
              <a:rPr lang="en-US" dirty="0"/>
              <a:t>: Safe and </a:t>
            </a:r>
            <a:r>
              <a:rPr lang="en-US" dirty="0" smtClean="0"/>
              <a:t>effective</a:t>
            </a:r>
          </a:p>
          <a:p>
            <a:r>
              <a:rPr lang="en-US" sz="3200" b="1" i="1" u="sng" dirty="0" err="1">
                <a:solidFill>
                  <a:srgbClr val="FF0000"/>
                </a:solidFill>
                <a:effectLst>
                  <a:outerShdw blurRad="38100" dist="38100" dir="2700000" algn="tl">
                    <a:srgbClr val="000000">
                      <a:alpha val="43137"/>
                    </a:srgbClr>
                  </a:outerShdw>
                </a:effectLst>
              </a:rPr>
              <a:t>Glatiramer</a:t>
            </a:r>
            <a:r>
              <a:rPr lang="en-US" sz="3200" b="1" i="1" u="sng" dirty="0">
                <a:solidFill>
                  <a:srgbClr val="FF0000"/>
                </a:solidFill>
                <a:effectLst>
                  <a:outerShdw blurRad="38100" dist="38100" dir="2700000" algn="tl">
                    <a:srgbClr val="000000">
                      <a:alpha val="43137"/>
                    </a:srgbClr>
                  </a:outerShdw>
                </a:effectLst>
              </a:rPr>
              <a:t> </a:t>
            </a:r>
            <a:r>
              <a:rPr lang="en-US" sz="3200" b="1" i="1" u="sng" dirty="0" smtClean="0">
                <a:solidFill>
                  <a:srgbClr val="FF0000"/>
                </a:solidFill>
                <a:effectLst>
                  <a:outerShdw blurRad="38100" dist="38100" dir="2700000" algn="tl">
                    <a:srgbClr val="000000">
                      <a:alpha val="43137"/>
                    </a:srgbClr>
                  </a:outerShdw>
                </a:effectLst>
              </a:rPr>
              <a:t>acetate</a:t>
            </a:r>
          </a:p>
          <a:p>
            <a:r>
              <a:rPr lang="en-US" dirty="0"/>
              <a:t>Vaccination : Safe. Inactivated influenza vaccine may be less effective </a:t>
            </a:r>
            <a:endParaRPr lang="en-US" dirty="0" smtClean="0"/>
          </a:p>
          <a:p>
            <a:r>
              <a:rPr lang="en-US" sz="3200" b="1" i="1" u="sng" dirty="0" err="1">
                <a:solidFill>
                  <a:srgbClr val="FF0000"/>
                </a:solidFill>
                <a:effectLst>
                  <a:outerShdw blurRad="38100" dist="38100" dir="2700000" algn="tl">
                    <a:srgbClr val="000000">
                      <a:alpha val="43137"/>
                    </a:srgbClr>
                  </a:outerShdw>
                </a:effectLst>
              </a:rPr>
              <a:t>Teriflunomide</a:t>
            </a:r>
            <a:r>
              <a:rPr lang="en-US" sz="3200" b="1" i="1" u="sng" dirty="0">
                <a:solidFill>
                  <a:srgbClr val="FF0000"/>
                </a:solidFill>
                <a:effectLst>
                  <a:outerShdw blurRad="38100" dist="38100" dir="2700000" algn="tl">
                    <a:srgbClr val="000000">
                      <a:alpha val="43137"/>
                    </a:srgbClr>
                  </a:outerShdw>
                </a:effectLst>
              </a:rPr>
              <a:t> </a:t>
            </a:r>
            <a:endParaRPr lang="en-US" sz="3200" b="1" i="1" u="sng" dirty="0" smtClean="0">
              <a:solidFill>
                <a:srgbClr val="FF0000"/>
              </a:solidFill>
              <a:effectLst>
                <a:outerShdw blurRad="38100" dist="38100" dir="2700000" algn="tl">
                  <a:srgbClr val="000000">
                    <a:alpha val="43137"/>
                  </a:srgbClr>
                </a:outerShdw>
              </a:effectLst>
            </a:endParaRPr>
          </a:p>
          <a:p>
            <a:r>
              <a:rPr lang="en-US" dirty="0"/>
              <a:t>Inactivated </a:t>
            </a:r>
            <a:r>
              <a:rPr lang="en-US" dirty="0" err="1"/>
              <a:t>neoantigens</a:t>
            </a:r>
            <a:r>
              <a:rPr lang="en-US" dirty="0"/>
              <a:t> (first vaccination) and recall antigens (re-exposure) have been found to be safe and </a:t>
            </a:r>
            <a:r>
              <a:rPr lang="en-US" dirty="0" smtClean="0"/>
              <a:t>effective</a:t>
            </a:r>
          </a:p>
          <a:p>
            <a:r>
              <a:rPr lang="en-US" dirty="0"/>
              <a:t>Live-attenuated vaccines should be avoided during treatment and for 6 months after </a:t>
            </a:r>
            <a:r>
              <a:rPr lang="en-US" dirty="0" smtClean="0"/>
              <a:t>stopping</a:t>
            </a:r>
            <a:endParaRPr lang="en-US"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910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65125"/>
            <a:ext cx="11247120" cy="1325563"/>
          </a:xfrm>
        </p:spPr>
        <p:txBody>
          <a:bodyPr/>
          <a:lstStyle/>
          <a:p>
            <a:r>
              <a:rPr lang="en-US" b="1" dirty="0">
                <a:solidFill>
                  <a:srgbClr val="FF0000"/>
                </a:solidFill>
                <a:effectLst>
                  <a:outerShdw blurRad="38100" dist="38100" dir="2700000" algn="tl">
                    <a:srgbClr val="000000">
                      <a:alpha val="43137"/>
                    </a:srgbClr>
                  </a:outerShdw>
                </a:effectLst>
              </a:rPr>
              <a:t>COVID Vaccines and disease-modifying therapies</a:t>
            </a:r>
            <a:endParaRPr lang="en-US" dirty="0"/>
          </a:p>
        </p:txBody>
      </p:sp>
      <p:sp>
        <p:nvSpPr>
          <p:cNvPr id="3" name="Content Placeholder 2"/>
          <p:cNvSpPr>
            <a:spLocks noGrp="1"/>
          </p:cNvSpPr>
          <p:nvPr>
            <p:ph idx="1"/>
          </p:nvPr>
        </p:nvSpPr>
        <p:spPr>
          <a:xfrm>
            <a:off x="0" y="1825625"/>
            <a:ext cx="12192000" cy="4351338"/>
          </a:xfrm>
        </p:spPr>
        <p:txBody>
          <a:bodyPr>
            <a:normAutofit lnSpcReduction="10000"/>
          </a:bodyPr>
          <a:lstStyle/>
          <a:p>
            <a:r>
              <a:rPr lang="en-US" sz="3200" b="1" i="1" u="sng" dirty="0">
                <a:solidFill>
                  <a:srgbClr val="FF0000"/>
                </a:solidFill>
                <a:effectLst>
                  <a:outerShdw blurRad="38100" dist="38100" dir="2700000" algn="tl">
                    <a:srgbClr val="000000">
                      <a:alpha val="43137"/>
                    </a:srgbClr>
                  </a:outerShdw>
                </a:effectLst>
              </a:rPr>
              <a:t>Dimethyl </a:t>
            </a:r>
            <a:r>
              <a:rPr lang="en-US" sz="3200" b="1" i="1" u="sng" dirty="0" err="1">
                <a:solidFill>
                  <a:srgbClr val="FF0000"/>
                </a:solidFill>
                <a:effectLst>
                  <a:outerShdw blurRad="38100" dist="38100" dir="2700000" algn="tl">
                    <a:srgbClr val="000000">
                      <a:alpha val="43137"/>
                    </a:srgbClr>
                  </a:outerShdw>
                </a:effectLst>
              </a:rPr>
              <a:t>fumarate</a:t>
            </a:r>
            <a:r>
              <a:rPr lang="en-US" sz="3200" b="1" i="1" u="sng" dirty="0">
                <a:solidFill>
                  <a:srgbClr val="FF0000"/>
                </a:solidFill>
                <a:effectLst>
                  <a:outerShdw blurRad="38100" dist="38100" dir="2700000" algn="tl">
                    <a:srgbClr val="000000">
                      <a:alpha val="43137"/>
                    </a:srgbClr>
                  </a:outerShdw>
                </a:effectLst>
              </a:rPr>
              <a:t> </a:t>
            </a:r>
            <a:endParaRPr lang="en-US" sz="3200" b="1" i="1" u="sng" dirty="0" smtClean="0">
              <a:solidFill>
                <a:srgbClr val="FF0000"/>
              </a:solidFill>
              <a:effectLst>
                <a:outerShdw blurRad="38100" dist="38100" dir="2700000" algn="tl">
                  <a:srgbClr val="000000">
                    <a:alpha val="43137"/>
                  </a:srgbClr>
                </a:outerShdw>
              </a:effectLst>
            </a:endParaRPr>
          </a:p>
          <a:p>
            <a:r>
              <a:rPr lang="en-US" dirty="0"/>
              <a:t>Inactivated </a:t>
            </a:r>
            <a:r>
              <a:rPr lang="en-US" dirty="0" err="1"/>
              <a:t>neoantigens</a:t>
            </a:r>
            <a:r>
              <a:rPr lang="en-US" dirty="0"/>
              <a:t> and recall antigens have been found to be safe and </a:t>
            </a:r>
            <a:r>
              <a:rPr lang="en-US" dirty="0" smtClean="0"/>
              <a:t>effective</a:t>
            </a:r>
          </a:p>
          <a:p>
            <a:r>
              <a:rPr lang="en-US" dirty="0"/>
              <a:t>Live-attenuated vaccines should be avoided until lymphocyte counts have returned to above 800/mm3 after stopping treatment </a:t>
            </a:r>
            <a:endParaRPr lang="en-US" dirty="0" smtClean="0"/>
          </a:p>
          <a:p>
            <a:r>
              <a:rPr lang="en-US" sz="3200" b="1" i="1" u="sng" dirty="0" err="1">
                <a:solidFill>
                  <a:srgbClr val="FF0000"/>
                </a:solidFill>
                <a:effectLst>
                  <a:outerShdw blurRad="38100" dist="38100" dir="2700000" algn="tl">
                    <a:srgbClr val="000000">
                      <a:alpha val="43137"/>
                    </a:srgbClr>
                  </a:outerShdw>
                </a:effectLst>
              </a:rPr>
              <a:t>Fingolimod</a:t>
            </a:r>
            <a:r>
              <a:rPr lang="en-US" sz="3200" b="1" i="1" u="sng" dirty="0">
                <a:solidFill>
                  <a:srgbClr val="FF0000"/>
                </a:solidFill>
                <a:effectLst>
                  <a:outerShdw blurRad="38100" dist="38100" dir="2700000" algn="tl">
                    <a:srgbClr val="000000">
                      <a:alpha val="43137"/>
                    </a:srgbClr>
                  </a:outerShdw>
                </a:effectLst>
              </a:rPr>
              <a:t> </a:t>
            </a:r>
            <a:endParaRPr lang="en-US" sz="3200" b="1" i="1" u="sng" dirty="0" smtClean="0">
              <a:solidFill>
                <a:srgbClr val="FF0000"/>
              </a:solidFill>
              <a:effectLst>
                <a:outerShdw blurRad="38100" dist="38100" dir="2700000" algn="tl">
                  <a:srgbClr val="000000">
                    <a:alpha val="43137"/>
                  </a:srgbClr>
                </a:outerShdw>
              </a:effectLst>
            </a:endParaRPr>
          </a:p>
          <a:p>
            <a:r>
              <a:rPr lang="en-US" dirty="0"/>
              <a:t>During—and for up to 2 months </a:t>
            </a:r>
            <a:r>
              <a:rPr lang="en-US" dirty="0" smtClean="0"/>
              <a:t>after treatment</a:t>
            </a:r>
            <a:r>
              <a:rPr lang="en-US" dirty="0"/>
              <a:t>, </a:t>
            </a:r>
            <a:endParaRPr lang="en-US" dirty="0" smtClean="0"/>
          </a:p>
          <a:p>
            <a:r>
              <a:rPr lang="en-US" dirty="0" smtClean="0"/>
              <a:t>✓</a:t>
            </a:r>
            <a:r>
              <a:rPr lang="en-US" dirty="0"/>
              <a:t>Inactivated vaccines may be less effective. </a:t>
            </a:r>
            <a:endParaRPr lang="en-US" dirty="0" smtClean="0"/>
          </a:p>
          <a:p>
            <a:r>
              <a:rPr lang="en-US" dirty="0" smtClean="0"/>
              <a:t>✓</a:t>
            </a:r>
            <a:r>
              <a:rPr lang="en-US" dirty="0"/>
              <a:t>Live-attenuated vaccines should be avoided</a:t>
            </a:r>
            <a:endParaRPr lang="en-US"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2263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365125"/>
            <a:ext cx="11445240" cy="1325563"/>
          </a:xfrm>
        </p:spPr>
        <p:txBody>
          <a:bodyPr/>
          <a:lstStyle/>
          <a:p>
            <a:r>
              <a:rPr lang="en-US" b="1" dirty="0">
                <a:solidFill>
                  <a:srgbClr val="FF0000"/>
                </a:solidFill>
                <a:effectLst>
                  <a:outerShdw blurRad="38100" dist="38100" dir="2700000" algn="tl">
                    <a:srgbClr val="000000">
                      <a:alpha val="43137"/>
                    </a:srgbClr>
                  </a:outerShdw>
                </a:effectLst>
              </a:rPr>
              <a:t>COVID Vaccines and disease-modifying therapies</a:t>
            </a:r>
            <a:endParaRPr lang="en-US" dirty="0"/>
          </a:p>
        </p:txBody>
      </p:sp>
      <p:sp>
        <p:nvSpPr>
          <p:cNvPr id="3" name="Content Placeholder 2"/>
          <p:cNvSpPr>
            <a:spLocks noGrp="1"/>
          </p:cNvSpPr>
          <p:nvPr>
            <p:ph idx="1"/>
          </p:nvPr>
        </p:nvSpPr>
        <p:spPr>
          <a:xfrm>
            <a:off x="0" y="1825625"/>
            <a:ext cx="12192000" cy="4351338"/>
          </a:xfrm>
        </p:spPr>
        <p:txBody>
          <a:bodyPr/>
          <a:lstStyle/>
          <a:p>
            <a:r>
              <a:rPr lang="en-US" sz="3200" b="1" i="1" u="sng" dirty="0" err="1">
                <a:solidFill>
                  <a:srgbClr val="FF0000"/>
                </a:solidFill>
                <a:effectLst>
                  <a:outerShdw blurRad="38100" dist="38100" dir="2700000" algn="tl">
                    <a:srgbClr val="000000">
                      <a:alpha val="43137"/>
                    </a:srgbClr>
                  </a:outerShdw>
                </a:effectLst>
              </a:rPr>
              <a:t>Natalizumab</a:t>
            </a:r>
            <a:r>
              <a:rPr lang="en-US" sz="3200" b="1" i="1" u="sng" dirty="0">
                <a:solidFill>
                  <a:srgbClr val="FF0000"/>
                </a:solidFill>
                <a:effectLst>
                  <a:outerShdw blurRad="38100" dist="38100" dir="2700000" algn="tl">
                    <a:srgbClr val="000000">
                      <a:alpha val="43137"/>
                    </a:srgbClr>
                  </a:outerShdw>
                </a:effectLst>
              </a:rPr>
              <a:t> </a:t>
            </a:r>
            <a:endParaRPr lang="en-US" sz="3200" b="1" i="1" u="sng" dirty="0" smtClean="0">
              <a:solidFill>
                <a:srgbClr val="FF0000"/>
              </a:solidFill>
              <a:effectLst>
                <a:outerShdw blurRad="38100" dist="38100" dir="2700000" algn="tl">
                  <a:srgbClr val="000000">
                    <a:alpha val="43137"/>
                  </a:srgbClr>
                </a:outerShdw>
              </a:effectLst>
            </a:endParaRPr>
          </a:p>
          <a:p>
            <a:r>
              <a:rPr lang="en-US" dirty="0"/>
              <a:t>Inactivated </a:t>
            </a:r>
            <a:r>
              <a:rPr lang="en-US" dirty="0" err="1"/>
              <a:t>neoantigens</a:t>
            </a:r>
            <a:r>
              <a:rPr lang="en-US" dirty="0"/>
              <a:t> and recall antigens , immune responses have been found to be preserved, some studies have suggested that inactivated influenza vaccine may be less effective. </a:t>
            </a:r>
            <a:endParaRPr lang="en-US" dirty="0" smtClean="0"/>
          </a:p>
          <a:p>
            <a:r>
              <a:rPr lang="en-US" dirty="0" smtClean="0"/>
              <a:t>Live-attenuated </a:t>
            </a:r>
            <a:r>
              <a:rPr lang="en-US" dirty="0"/>
              <a:t>vaccines have not been studied and </a:t>
            </a:r>
            <a:r>
              <a:rPr lang="en-US" dirty="0" smtClean="0"/>
              <a:t>should be </a:t>
            </a:r>
            <a:r>
              <a:rPr lang="en-US" dirty="0"/>
              <a:t>avoided (in particular neurotropic viruses) </a:t>
            </a:r>
            <a:endParaRPr lang="en-US" dirty="0" smtClean="0"/>
          </a:p>
          <a:p>
            <a:pPr marL="0" indent="0">
              <a:buNone/>
            </a:pPr>
            <a:endParaRPr lang="en-US"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2465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1323320" cy="1325563"/>
          </a:xfrm>
        </p:spPr>
        <p:txBody>
          <a:bodyPr/>
          <a:lstStyle/>
          <a:p>
            <a:r>
              <a:rPr lang="en-US" b="1" dirty="0">
                <a:solidFill>
                  <a:srgbClr val="FF0000"/>
                </a:solidFill>
                <a:effectLst>
                  <a:outerShdw blurRad="38100" dist="38100" dir="2700000" algn="tl">
                    <a:srgbClr val="000000">
                      <a:alpha val="43137"/>
                    </a:srgbClr>
                  </a:outerShdw>
                </a:effectLst>
              </a:rPr>
              <a:t>COVID Vaccines and disease-modifying therapies</a:t>
            </a:r>
            <a:endParaRPr lang="en-US" dirty="0"/>
          </a:p>
        </p:txBody>
      </p:sp>
      <p:sp>
        <p:nvSpPr>
          <p:cNvPr id="3" name="Content Placeholder 2"/>
          <p:cNvSpPr>
            <a:spLocks noGrp="1"/>
          </p:cNvSpPr>
          <p:nvPr>
            <p:ph idx="1"/>
          </p:nvPr>
        </p:nvSpPr>
        <p:spPr>
          <a:xfrm>
            <a:off x="0" y="1825625"/>
            <a:ext cx="12192000" cy="4351338"/>
          </a:xfrm>
        </p:spPr>
        <p:txBody>
          <a:bodyPr/>
          <a:lstStyle/>
          <a:p>
            <a:pPr lvl="0"/>
            <a:r>
              <a:rPr lang="en-US" sz="3200" b="1" i="1" u="sng" dirty="0">
                <a:solidFill>
                  <a:srgbClr val="FF0000"/>
                </a:solidFill>
                <a:effectLst>
                  <a:outerShdw blurRad="38100" dist="38100" dir="2700000" algn="tl">
                    <a:srgbClr val="000000">
                      <a:alpha val="43137"/>
                    </a:srgbClr>
                  </a:outerShdw>
                </a:effectLst>
              </a:rPr>
              <a:t>Ocrelizumab/ Rituximab</a:t>
            </a:r>
          </a:p>
          <a:p>
            <a:r>
              <a:rPr lang="en-US" dirty="0"/>
              <a:t>Non-live vaccines may be less effective. </a:t>
            </a:r>
            <a:endParaRPr lang="en-US" dirty="0" smtClean="0"/>
          </a:p>
          <a:p>
            <a:r>
              <a:rPr lang="en-US" dirty="0" smtClean="0"/>
              <a:t>Live-attenuated </a:t>
            </a:r>
            <a:r>
              <a:rPr lang="en-US" dirty="0"/>
              <a:t>vaccines have not been studied and should, therefore, be avoided during treatment and after discontinuation until B-cell repletion </a:t>
            </a:r>
            <a:endParaRPr lang="en-US" dirty="0" smtClean="0"/>
          </a:p>
          <a:p>
            <a:r>
              <a:rPr lang="en-US" dirty="0" smtClean="0"/>
              <a:t>For </a:t>
            </a:r>
            <a:r>
              <a:rPr lang="en-US" dirty="0"/>
              <a:t>B cell -depleting therapy and both B- and </a:t>
            </a:r>
            <a:r>
              <a:rPr lang="en-US" dirty="0" smtClean="0"/>
              <a:t>T depleting </a:t>
            </a:r>
            <a:r>
              <a:rPr lang="en-US" dirty="0"/>
              <a:t>treatment, it is suggested to wait until </a:t>
            </a:r>
            <a:r>
              <a:rPr lang="en-US" dirty="0" err="1"/>
              <a:t>Bcells</a:t>
            </a:r>
            <a:r>
              <a:rPr lang="en-US" dirty="0"/>
              <a:t> have returned to normal levels and no earlier than 6 months for rituximab </a:t>
            </a:r>
          </a:p>
        </p:txBody>
      </p:sp>
    </p:spTree>
    <p:extLst>
      <p:ext uri="{BB962C8B-B14F-4D97-AF65-F5344CB8AC3E}">
        <p14:creationId xmlns:p14="http://schemas.microsoft.com/office/powerpoint/2010/main" val="1407977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latin typeface="+mn-lt"/>
              </a:rPr>
              <a:t>Corticosteroids </a:t>
            </a:r>
            <a:endParaRPr lang="en-US" sz="5400" b="1"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0" y="1825625"/>
            <a:ext cx="12192000" cy="4351338"/>
          </a:xfrm>
        </p:spPr>
        <p:txBody>
          <a:bodyPr/>
          <a:lstStyle/>
          <a:p>
            <a:pPr marL="0" indent="0">
              <a:buNone/>
            </a:pPr>
            <a:r>
              <a:rPr lang="en-US" b="1" i="1" dirty="0">
                <a:solidFill>
                  <a:srgbClr val="00B0F0"/>
                </a:solidFill>
                <a:effectLst>
                  <a:outerShdw blurRad="38100" dist="38100" dir="2700000" algn="tl">
                    <a:srgbClr val="000000">
                      <a:alpha val="43137"/>
                    </a:srgbClr>
                  </a:outerShdw>
                </a:effectLst>
              </a:rPr>
              <a:t>➢ &gt;40 mg/ day of prednisone or equivalent for ≥7 consecutive days </a:t>
            </a:r>
            <a:endParaRPr lang="en-US" b="1" i="1" dirty="0" smtClean="0">
              <a:solidFill>
                <a:srgbClr val="00B0F0"/>
              </a:solidFill>
              <a:effectLst>
                <a:outerShdw blurRad="38100" dist="38100" dir="2700000" algn="tl">
                  <a:srgbClr val="000000">
                    <a:alpha val="43137"/>
                  </a:srgbClr>
                </a:outerShdw>
              </a:effectLst>
            </a:endParaRPr>
          </a:p>
          <a:p>
            <a:pPr marL="0" indent="0">
              <a:buNone/>
            </a:pPr>
            <a:r>
              <a:rPr lang="en-US" b="1" i="1" dirty="0" smtClean="0">
                <a:solidFill>
                  <a:srgbClr val="00B0F0"/>
                </a:solidFill>
                <a:effectLst>
                  <a:outerShdw blurRad="38100" dist="38100" dir="2700000" algn="tl">
                    <a:srgbClr val="000000">
                      <a:alpha val="43137"/>
                    </a:srgbClr>
                  </a:outerShdw>
                </a:effectLst>
              </a:rPr>
              <a:t>➢ </a:t>
            </a:r>
            <a:r>
              <a:rPr lang="en-US" b="1" i="1" dirty="0">
                <a:solidFill>
                  <a:srgbClr val="00B0F0"/>
                </a:solidFill>
                <a:effectLst>
                  <a:outerShdw blurRad="38100" dist="38100" dir="2700000" algn="tl">
                    <a:srgbClr val="000000">
                      <a:alpha val="43137"/>
                    </a:srgbClr>
                  </a:outerShdw>
                </a:effectLst>
              </a:rPr>
              <a:t>&gt;20 mg/day of prednisone or equivalent for ≥14 consecutive </a:t>
            </a:r>
            <a:r>
              <a:rPr lang="en-US" b="1" i="1" dirty="0" smtClean="0">
                <a:solidFill>
                  <a:srgbClr val="00B0F0"/>
                </a:solidFill>
                <a:effectLst>
                  <a:outerShdw blurRad="38100" dist="38100" dir="2700000" algn="tl">
                    <a:srgbClr val="000000">
                      <a:alpha val="43137"/>
                    </a:srgbClr>
                  </a:outerShdw>
                </a:effectLst>
              </a:rPr>
              <a:t>days</a:t>
            </a:r>
          </a:p>
          <a:p>
            <a:pPr marL="0" indent="0">
              <a:buNone/>
            </a:pPr>
            <a:r>
              <a:rPr lang="en-US" dirty="0" smtClean="0"/>
              <a:t> </a:t>
            </a:r>
          </a:p>
          <a:p>
            <a:pPr marL="514350" indent="-514350">
              <a:buAutoNum type="arabicPeriod"/>
            </a:pPr>
            <a:r>
              <a:rPr lang="en-US" dirty="0" smtClean="0"/>
              <a:t>Inactivated </a:t>
            </a:r>
            <a:r>
              <a:rPr lang="en-US" dirty="0"/>
              <a:t>vaccines: </a:t>
            </a:r>
            <a:r>
              <a:rPr lang="en-US" dirty="0" smtClean="0"/>
              <a:t>4 </a:t>
            </a:r>
            <a:r>
              <a:rPr lang="en-US" dirty="0"/>
              <a:t>weeks after the last dose of steroids (Riva A, et al. 2020) </a:t>
            </a:r>
            <a:endParaRPr lang="en-US" dirty="0" smtClean="0"/>
          </a:p>
          <a:p>
            <a:pPr marL="0" indent="0">
              <a:buNone/>
            </a:pPr>
            <a:r>
              <a:rPr lang="en-US" dirty="0" smtClean="0"/>
              <a:t>2</a:t>
            </a:r>
            <a:r>
              <a:rPr lang="en-US" dirty="0"/>
              <a:t>. Live attenuated vaccines</a:t>
            </a:r>
            <a:r>
              <a:rPr lang="en-US" dirty="0" smtClean="0"/>
              <a:t>:</a:t>
            </a:r>
          </a:p>
          <a:p>
            <a:pPr marL="0" indent="0">
              <a:buNone/>
            </a:pPr>
            <a:r>
              <a:rPr lang="en-US" dirty="0">
                <a:solidFill>
                  <a:prstClr val="black"/>
                </a:solidFill>
              </a:rPr>
              <a:t>• </a:t>
            </a:r>
            <a:r>
              <a:rPr lang="en-US" dirty="0" smtClean="0"/>
              <a:t>3 </a:t>
            </a:r>
            <a:r>
              <a:rPr lang="en-US" dirty="0"/>
              <a:t>months after the last dose of </a:t>
            </a:r>
            <a:r>
              <a:rPr lang="en-US" dirty="0" smtClean="0"/>
              <a:t>steroids</a:t>
            </a:r>
          </a:p>
          <a:p>
            <a:pPr marL="0" indent="0">
              <a:buNone/>
            </a:pPr>
            <a:r>
              <a:rPr lang="en-US" dirty="0" smtClean="0"/>
              <a:t>• </a:t>
            </a:r>
            <a:r>
              <a:rPr lang="en-US" dirty="0"/>
              <a:t>At least 4 weeks after discontinuing high-dose corticosteroids </a:t>
            </a:r>
          </a:p>
        </p:txBody>
      </p:sp>
    </p:spTree>
    <p:extLst>
      <p:ext uri="{BB962C8B-B14F-4D97-AF65-F5344CB8AC3E}">
        <p14:creationId xmlns:p14="http://schemas.microsoft.com/office/powerpoint/2010/main" val="1178503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539EE-4A36-4CA3-94D4-F7FEA2D2411B}"/>
              </a:ext>
            </a:extLst>
          </p:cNvPr>
          <p:cNvSpPr>
            <a:spLocks noGrp="1"/>
          </p:cNvSpPr>
          <p:nvPr>
            <p:ph type="title"/>
          </p:nvPr>
        </p:nvSpPr>
        <p:spPr>
          <a:xfrm>
            <a:off x="581192" y="1657350"/>
            <a:ext cx="11029616" cy="2043112"/>
          </a:xfrm>
        </p:spPr>
        <p:txBody>
          <a:bodyPr anchor="ctr" anchorCtr="0">
            <a:normAutofit/>
          </a:bodyPr>
          <a:lstStyle/>
          <a:p>
            <a:pPr algn="ctr"/>
            <a:r>
              <a:rPr lang="en-US" sz="6000" b="1" i="1" u="sng" cap="none" dirty="0">
                <a:solidFill>
                  <a:srgbClr val="FF0000"/>
                </a:solidFill>
                <a:effectLst>
                  <a:outerShdw blurRad="38100" dist="38100" dir="2700000" algn="tl">
                    <a:srgbClr val="000000">
                      <a:alpha val="43137"/>
                    </a:srgbClr>
                  </a:outerShdw>
                </a:effectLst>
                <a:latin typeface="Calibri Light" panose="020F0302020204030204"/>
              </a:rPr>
              <a:t>Thanks for Your Attention</a:t>
            </a:r>
            <a:endParaRPr lang="en-US" i="1" u="sng" dirty="0">
              <a:solidFill>
                <a:schemeClr val="tx1">
                  <a:lumMod val="85000"/>
                  <a:lumOff val="15000"/>
                </a:schemeClr>
              </a:solidFill>
            </a:endParaRPr>
          </a:p>
        </p:txBody>
      </p:sp>
      <p:sp>
        <p:nvSpPr>
          <p:cNvPr id="13" name="Slide Number Placeholder 3">
            <a:extLst>
              <a:ext uri="{FF2B5EF4-FFF2-40B4-BE49-F238E27FC236}">
                <a16:creationId xmlns="" xmlns:a16="http://schemas.microsoft.com/office/drawing/2014/main" id="{0FB9DF12-ECF7-49F0-BC0B-70934FB609A0}"/>
              </a:ext>
            </a:extLst>
          </p:cNvPr>
          <p:cNvSpPr>
            <a:spLocks noGrp="1"/>
          </p:cNvSpPr>
          <p:nvPr>
            <p:ph type="sldNum" sz="quarter" idx="12"/>
          </p:nvPr>
        </p:nvSpPr>
        <p:spPr/>
        <p:txBody>
          <a:bodyPr/>
          <a:lstStyle/>
          <a:p>
            <a:fld id="{3A98EE3D-8CD1-4C3F-BD1C-C98C9596463C}" type="slidenum">
              <a:rPr lang="en-US" smtClean="0"/>
              <a:t>57</a:t>
            </a:fld>
            <a:endParaRPr lang="en-US" dirty="0"/>
          </a:p>
        </p:txBody>
      </p:sp>
    </p:spTree>
    <p:extLst>
      <p:ext uri="{BB962C8B-B14F-4D97-AF65-F5344CB8AC3E}">
        <p14:creationId xmlns:p14="http://schemas.microsoft.com/office/powerpoint/2010/main" val="91716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32450"/>
            <a:ext cx="11029616" cy="1188720"/>
          </a:xfrm>
        </p:spPr>
        <p:txBody>
          <a:bodyPr/>
          <a:lstStyle/>
          <a:p>
            <a:r>
              <a:rPr lang="en-GB" sz="4400" b="1" cap="none" dirty="0">
                <a:solidFill>
                  <a:srgbClr val="FF0000"/>
                </a:solidFill>
                <a:effectLst>
                  <a:outerShdw blurRad="38100" dist="38100" dir="2700000" algn="tl">
                    <a:srgbClr val="000000">
                      <a:alpha val="43137"/>
                    </a:srgbClr>
                  </a:outerShdw>
                </a:effectLst>
                <a:latin typeface="Calibri Light" panose="020F0302020204030204"/>
              </a:rPr>
              <a:t>Recommendations for switching between DMTs</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6</a:t>
            </a:fld>
            <a:endParaRPr lang="en-US" dirty="0"/>
          </a:p>
        </p:txBody>
      </p:sp>
      <p:pic>
        <p:nvPicPr>
          <p:cNvPr id="5" name="Content Placeholder 3"/>
          <p:cNvPicPr>
            <a:picLocks noChangeAspect="1"/>
          </p:cNvPicPr>
          <p:nvPr/>
        </p:nvPicPr>
        <p:blipFill>
          <a:blip r:embed="rId3"/>
          <a:stretch>
            <a:fillRect/>
          </a:stretch>
        </p:blipFill>
        <p:spPr>
          <a:xfrm>
            <a:off x="728888" y="1357745"/>
            <a:ext cx="10784239" cy="4617605"/>
          </a:xfrm>
          <a:prstGeom prst="rect">
            <a:avLst/>
          </a:prstGeom>
        </p:spPr>
      </p:pic>
    </p:spTree>
    <p:extLst>
      <p:ext uri="{BB962C8B-B14F-4D97-AF65-F5344CB8AC3E}">
        <p14:creationId xmlns:p14="http://schemas.microsoft.com/office/powerpoint/2010/main" val="874799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539EE-4A36-4CA3-94D4-F7FEA2D2411B}"/>
              </a:ext>
            </a:extLst>
          </p:cNvPr>
          <p:cNvSpPr>
            <a:spLocks noGrp="1"/>
          </p:cNvSpPr>
          <p:nvPr>
            <p:ph type="title"/>
          </p:nvPr>
        </p:nvSpPr>
        <p:spPr>
          <a:xfrm>
            <a:off x="581192" y="32456"/>
            <a:ext cx="11029616" cy="1188720"/>
          </a:xfrm>
        </p:spPr>
        <p:txBody>
          <a:bodyPr anchor="ctr" anchorCtr="0">
            <a:normAutofit/>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Rebound After DMTs Discontinuation</a:t>
            </a:r>
            <a:endParaRPr lang="en-US" dirty="0">
              <a:solidFill>
                <a:schemeClr val="tx1">
                  <a:lumMod val="85000"/>
                  <a:lumOff val="15000"/>
                </a:schemeClr>
              </a:solidFill>
            </a:endParaRPr>
          </a:p>
        </p:txBody>
      </p:sp>
      <p:sp>
        <p:nvSpPr>
          <p:cNvPr id="13" name="Slide Number Placeholder 3">
            <a:extLst>
              <a:ext uri="{FF2B5EF4-FFF2-40B4-BE49-F238E27FC236}">
                <a16:creationId xmlns="" xmlns:a16="http://schemas.microsoft.com/office/drawing/2014/main" id="{5177B0AF-CC4B-41CD-9681-B52C4E1551E0}"/>
              </a:ext>
            </a:extLst>
          </p:cNvPr>
          <p:cNvSpPr>
            <a:spLocks noGrp="1"/>
          </p:cNvSpPr>
          <p:nvPr>
            <p:ph type="sldNum" sz="quarter" idx="12"/>
          </p:nvPr>
        </p:nvSpPr>
        <p:spPr/>
        <p:txBody>
          <a:bodyPr/>
          <a:lstStyle/>
          <a:p>
            <a:fld id="{3A98EE3D-8CD1-4C3F-BD1C-C98C9596463C}" type="slidenum">
              <a:rPr lang="en-US" smtClean="0"/>
              <a:t>7</a:t>
            </a:fld>
            <a:endParaRPr lang="en-US" dirty="0"/>
          </a:p>
        </p:txBody>
      </p:sp>
      <p:graphicFrame>
        <p:nvGraphicFramePr>
          <p:cNvPr id="6" name="Content Placeholder 3">
            <a:extLst>
              <a:ext uri="{FF2B5EF4-FFF2-40B4-BE49-F238E27FC236}">
                <a16:creationId xmlns="" xmlns:a16="http://schemas.microsoft.com/office/drawing/2014/main" id="{13413777-F1C7-430F-B663-EAC223B897E0}"/>
              </a:ext>
            </a:extLst>
          </p:cNvPr>
          <p:cNvGraphicFramePr>
            <a:graphicFrameLocks/>
          </p:cNvGraphicFramePr>
          <p:nvPr>
            <p:extLst>
              <p:ext uri="{D42A27DB-BD31-4B8C-83A1-F6EECF244321}">
                <p14:modId xmlns:p14="http://schemas.microsoft.com/office/powerpoint/2010/main" val="721578108"/>
              </p:ext>
            </p:extLst>
          </p:nvPr>
        </p:nvGraphicFramePr>
        <p:xfrm>
          <a:off x="708338" y="1221177"/>
          <a:ext cx="10645462" cy="4612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06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96849"/>
            <a:ext cx="11029616" cy="1188720"/>
          </a:xfrm>
        </p:spPr>
        <p:txBody>
          <a:bodyPr>
            <a:normAutofit fontScale="90000"/>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Severe </a:t>
            </a:r>
            <a:r>
              <a:rPr lang="en-US" sz="4400" b="1" cap="none" dirty="0" err="1">
                <a:solidFill>
                  <a:srgbClr val="FF0000"/>
                </a:solidFill>
                <a:effectLst>
                  <a:outerShdw blurRad="38100" dist="38100" dir="2700000" algn="tl">
                    <a:srgbClr val="000000">
                      <a:alpha val="43137"/>
                    </a:srgbClr>
                  </a:outerShdw>
                </a:effectLst>
                <a:latin typeface="Calibri Light" panose="020F0302020204030204"/>
              </a:rPr>
              <a:t>Covid</a:t>
            </a:r>
            <a:r>
              <a:rPr lang="en-US" sz="4400" b="1" cap="none" dirty="0">
                <a:solidFill>
                  <a:srgbClr val="FF0000"/>
                </a:solidFill>
                <a:effectLst>
                  <a:outerShdw blurRad="38100" dist="38100" dir="2700000" algn="tl">
                    <a:srgbClr val="000000">
                      <a:alpha val="43137"/>
                    </a:srgbClr>
                  </a:outerShdw>
                </a:effectLst>
                <a:latin typeface="Calibri Light" panose="020F0302020204030204"/>
              </a:rPr>
              <a:t> 19 Infection in MS Patients (</a:t>
            </a:r>
            <a:r>
              <a:rPr lang="en-US" sz="4400" b="1" cap="none" dirty="0" err="1">
                <a:solidFill>
                  <a:srgbClr val="FF0000"/>
                </a:solidFill>
                <a:effectLst>
                  <a:outerShdw blurRad="38100" dist="38100" dir="2700000" algn="tl">
                    <a:srgbClr val="000000">
                      <a:alpha val="43137"/>
                    </a:srgbClr>
                  </a:outerShdw>
                </a:effectLst>
                <a:latin typeface="Calibri Light" panose="020F0302020204030204"/>
              </a:rPr>
              <a:t>Somani</a:t>
            </a:r>
            <a:r>
              <a:rPr lang="en-US" sz="4400" b="1" cap="none" dirty="0">
                <a:solidFill>
                  <a:srgbClr val="FF0000"/>
                </a:solidFill>
                <a:effectLst>
                  <a:outerShdw blurRad="38100" dist="38100" dir="2700000" algn="tl">
                    <a:srgbClr val="000000">
                      <a:alpha val="43137"/>
                    </a:srgbClr>
                  </a:outerShdw>
                </a:effectLst>
                <a:latin typeface="Calibri Light" panose="020F0302020204030204"/>
              </a:rPr>
              <a:t> et al Lancet 2020) </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8</a:t>
            </a:fld>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9280"/>
            <a:ext cx="12192000" cy="4373880"/>
          </a:xfrm>
          <a:prstGeom prst="rect">
            <a:avLst/>
          </a:prstGeom>
        </p:spPr>
      </p:pic>
    </p:spTree>
    <p:extLst>
      <p:ext uri="{BB962C8B-B14F-4D97-AF65-F5344CB8AC3E}">
        <p14:creationId xmlns:p14="http://schemas.microsoft.com/office/powerpoint/2010/main" val="3629029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1"/>
            <a:ext cx="11029616" cy="1246932"/>
          </a:xfrm>
        </p:spPr>
        <p:txBody>
          <a:bodyPr/>
          <a:lstStyle/>
          <a:p>
            <a:r>
              <a:rPr lang="en-US" sz="4400" b="1" cap="none" dirty="0">
                <a:solidFill>
                  <a:srgbClr val="FF0000"/>
                </a:solidFill>
                <a:effectLst>
                  <a:outerShdw blurRad="38100" dist="38100" dir="2700000" algn="tl">
                    <a:srgbClr val="000000">
                      <a:alpha val="43137"/>
                    </a:srgbClr>
                  </a:outerShdw>
                </a:effectLst>
                <a:latin typeface="Calibri Light" panose="020F0302020204030204"/>
              </a:rPr>
              <a:t>DMTs and Susceptibility to </a:t>
            </a:r>
            <a:r>
              <a:rPr lang="en-US" sz="4400" b="1" cap="none" dirty="0" err="1">
                <a:solidFill>
                  <a:srgbClr val="FF0000"/>
                </a:solidFill>
                <a:effectLst>
                  <a:outerShdw blurRad="38100" dist="38100" dir="2700000" algn="tl">
                    <a:srgbClr val="000000">
                      <a:alpha val="43137"/>
                    </a:srgbClr>
                  </a:outerShdw>
                </a:effectLst>
                <a:latin typeface="Calibri Light" panose="020F0302020204030204"/>
              </a:rPr>
              <a:t>Covid</a:t>
            </a:r>
            <a:r>
              <a:rPr lang="en-US" sz="4400" b="1" cap="none" dirty="0">
                <a:solidFill>
                  <a:srgbClr val="FF0000"/>
                </a:solidFill>
                <a:effectLst>
                  <a:outerShdw blurRad="38100" dist="38100" dir="2700000" algn="tl">
                    <a:srgbClr val="000000">
                      <a:alpha val="43137"/>
                    </a:srgbClr>
                  </a:outerShdw>
                </a:effectLst>
                <a:latin typeface="Calibri Light" panose="020F0302020204030204"/>
              </a:rPr>
              <a:t> 19 Infection</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9</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 y="1690688"/>
            <a:ext cx="7939901" cy="41305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914" y="2073499"/>
            <a:ext cx="5865746" cy="4191507"/>
          </a:xfrm>
          <a:prstGeom prst="rect">
            <a:avLst/>
          </a:prstGeom>
        </p:spPr>
      </p:pic>
    </p:spTree>
    <p:extLst>
      <p:ext uri="{BB962C8B-B14F-4D97-AF65-F5344CB8AC3E}">
        <p14:creationId xmlns:p14="http://schemas.microsoft.com/office/powerpoint/2010/main" val="17663682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L4PWxEt9e9YGYJiYzYlr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600</TotalTime>
  <Words>1669</Words>
  <Application>Microsoft Office PowerPoint</Application>
  <PresentationFormat>Widescreen</PresentationFormat>
  <Paragraphs>212</Paragraphs>
  <Slides>57</Slides>
  <Notes>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57</vt:i4>
      </vt:variant>
    </vt:vector>
  </HeadingPairs>
  <TitlesOfParts>
    <vt:vector size="72" baseType="lpstr">
      <vt:lpstr>Arial</vt:lpstr>
      <vt:lpstr>Bookman Old Style</vt:lpstr>
      <vt:lpstr>Calibri</vt:lpstr>
      <vt:lpstr>Calibri Light</vt:lpstr>
      <vt:lpstr>Century Gothic</vt:lpstr>
      <vt:lpstr>Gilroy Medium</vt:lpstr>
      <vt:lpstr>Times New Roman</vt:lpstr>
      <vt:lpstr>Trebuchet MS</vt:lpstr>
      <vt:lpstr>Verdana</vt:lpstr>
      <vt:lpstr>Wingdings</vt:lpstr>
      <vt:lpstr>Wingdings 3</vt:lpstr>
      <vt:lpstr>Office Theme</vt:lpstr>
      <vt:lpstr>2_Office Theme</vt:lpstr>
      <vt:lpstr>Facet</vt:lpstr>
      <vt:lpstr>think-cell Slide</vt:lpstr>
      <vt:lpstr>MS and COVID 19- updates</vt:lpstr>
      <vt:lpstr>Immunosuppression and Infection Risk </vt:lpstr>
      <vt:lpstr>DMTs and Viral Infection Risk</vt:lpstr>
      <vt:lpstr>Potential effects of DMTs on the immune system</vt:lpstr>
      <vt:lpstr>Recovery Time from Grade 3&amp;4 Lymphopenia</vt:lpstr>
      <vt:lpstr>Recommendations for switching between DMTs</vt:lpstr>
      <vt:lpstr>Rebound After DMTs Discontinuation</vt:lpstr>
      <vt:lpstr>Severe Covid 19 Infection in MS Patients (Somani et al Lancet 2020) </vt:lpstr>
      <vt:lpstr>DMTs and Susceptibility to Covid 19 Infection</vt:lpstr>
      <vt:lpstr>DMTs and Susceptibility to Covid 19 Infection</vt:lpstr>
      <vt:lpstr>Risk of Severe Covid 19 Infection and DMTs</vt:lpstr>
      <vt:lpstr>Risk of Severe Covid 19 Infection in MS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MS patients</vt:lpstr>
      <vt:lpstr>For ‘lymphodepleting’ DMTs: Any decisions about these DMTS should be based on individual circumstances</vt:lpstr>
      <vt:lpstr>Special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MSIF Update last Advice</vt:lpstr>
      <vt:lpstr>PowerPoint Presentation</vt:lpstr>
      <vt:lpstr>PowerPoint Presentation</vt:lpstr>
      <vt:lpstr>COVID-19 Vaccines</vt:lpstr>
      <vt:lpstr>COVID-19 Vaccines</vt:lpstr>
      <vt:lpstr>PowerPoint Presentation</vt:lpstr>
      <vt:lpstr>PowerPoint Presentation</vt:lpstr>
      <vt:lpstr>PowerPoint Presentation</vt:lpstr>
      <vt:lpstr>PowerPoint Presentation</vt:lpstr>
      <vt:lpstr>Viral-vector vaccines</vt:lpstr>
      <vt:lpstr>PowerPoint Presentation</vt:lpstr>
      <vt:lpstr>PowerPoint Presentation</vt:lpstr>
      <vt:lpstr>PowerPoint Presentation</vt:lpstr>
      <vt:lpstr>PowerPoint Presentation</vt:lpstr>
      <vt:lpstr>Virus Protein Vaccines</vt:lpstr>
      <vt:lpstr>Inactivated virus vaccines</vt:lpstr>
      <vt:lpstr>PowerPoint Presentation</vt:lpstr>
      <vt:lpstr>COVID Vaccines and disease-modifying therapies</vt:lpstr>
      <vt:lpstr>COVID Vaccines and disease-modifying therapies</vt:lpstr>
      <vt:lpstr>COVID Vaccines and disease-modifying therapies</vt:lpstr>
      <vt:lpstr>COVID Vaccines and disease-modifying therapies</vt:lpstr>
      <vt:lpstr>COVID Vaccines and disease-modifying therapies</vt:lpstr>
      <vt:lpstr>Corticosteroids </vt:lpstr>
      <vt:lpstr>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Preliminary Program of Iranian Expert Webinar</dc:creator>
  <cp:lastModifiedBy>Gcc</cp:lastModifiedBy>
  <cp:revision>46</cp:revision>
  <dcterms:created xsi:type="dcterms:W3CDTF">2020-12-11T10:11:53Z</dcterms:created>
  <dcterms:modified xsi:type="dcterms:W3CDTF">2021-03-01T05:09:51Z</dcterms:modified>
</cp:coreProperties>
</file>